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93" r:id="rId2"/>
    <p:sldId id="269" r:id="rId3"/>
    <p:sldId id="273" r:id="rId4"/>
    <p:sldId id="274" r:id="rId5"/>
    <p:sldId id="294" r:id="rId6"/>
    <p:sldId id="280" r:id="rId7"/>
    <p:sldId id="281" r:id="rId8"/>
    <p:sldId id="282" r:id="rId9"/>
    <p:sldId id="283" r:id="rId10"/>
    <p:sldId id="284" r:id="rId11"/>
    <p:sldId id="285" r:id="rId12"/>
    <p:sldId id="286" r:id="rId13"/>
    <p:sldId id="287" r:id="rId14"/>
    <p:sldId id="288" r:id="rId15"/>
    <p:sldId id="289" r:id="rId16"/>
    <p:sldId id="290" r:id="rId17"/>
    <p:sldId id="291" r:id="rId18"/>
    <p:sldId id="292" r:id="rId19"/>
    <p:sldId id="295" r:id="rId20"/>
    <p:sldId id="277" r:id="rId21"/>
    <p:sldId id="275" r:id="rId22"/>
    <p:sldId id="276" r:id="rId2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C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185" autoAdjust="0"/>
  </p:normalViewPr>
  <p:slideViewPr>
    <p:cSldViewPr>
      <p:cViewPr varScale="1">
        <p:scale>
          <a:sx n="64" d="100"/>
          <a:sy n="64" d="100"/>
        </p:scale>
        <p:origin x="-121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CA17D5-899F-4C64-8D96-8658DA1FCFCE}"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en-US"/>
        </a:p>
      </dgm:t>
    </dgm:pt>
    <dgm:pt modelId="{7C5FB15B-AF5D-4ED4-96B3-58785598AA13}">
      <dgm:prSet phldrT="[Text]"/>
      <dgm:spPr/>
      <dgm:t>
        <a:bodyPr/>
        <a:lstStyle/>
        <a:p>
          <a:r>
            <a:rPr lang="en-US" dirty="0" smtClean="0">
              <a:solidFill>
                <a:schemeClr val="tx1"/>
              </a:solidFill>
            </a:rPr>
            <a:t>REPORT</a:t>
          </a:r>
          <a:endParaRPr lang="en-US" dirty="0">
            <a:solidFill>
              <a:schemeClr val="tx1"/>
            </a:solidFill>
          </a:endParaRPr>
        </a:p>
      </dgm:t>
    </dgm:pt>
    <dgm:pt modelId="{80131E8E-665B-4115-9022-6A0A3747FD6C}" type="parTrans" cxnId="{1C18640B-05DF-4FF1-AEBB-B053749E042E}">
      <dgm:prSet/>
      <dgm:spPr/>
      <dgm:t>
        <a:bodyPr/>
        <a:lstStyle/>
        <a:p>
          <a:endParaRPr lang="en-US">
            <a:solidFill>
              <a:schemeClr val="tx1"/>
            </a:solidFill>
          </a:endParaRPr>
        </a:p>
      </dgm:t>
    </dgm:pt>
    <dgm:pt modelId="{D92FF565-894B-4A67-BA63-733982F4AB06}" type="sibTrans" cxnId="{1C18640B-05DF-4FF1-AEBB-B053749E042E}">
      <dgm:prSet/>
      <dgm:spPr/>
      <dgm:t>
        <a:bodyPr/>
        <a:lstStyle/>
        <a:p>
          <a:endParaRPr lang="en-US">
            <a:solidFill>
              <a:schemeClr val="tx1"/>
            </a:solidFill>
          </a:endParaRPr>
        </a:p>
      </dgm:t>
    </dgm:pt>
    <dgm:pt modelId="{55E0269B-9CCF-4F40-A2C4-E9A7C5A67A02}">
      <dgm:prSet phldrT="[Text]"/>
      <dgm:spPr/>
      <dgm:t>
        <a:bodyPr/>
        <a:lstStyle/>
        <a:p>
          <a:r>
            <a:rPr lang="en-US" dirty="0" smtClean="0">
              <a:solidFill>
                <a:schemeClr val="tx1"/>
              </a:solidFill>
            </a:rPr>
            <a:t>A report of suspected </a:t>
          </a:r>
          <a:r>
            <a:rPr lang="en-US" b="1" dirty="0" smtClean="0">
              <a:solidFill>
                <a:schemeClr val="tx1"/>
              </a:solidFill>
            </a:rPr>
            <a:t>child abuse </a:t>
          </a:r>
          <a:r>
            <a:rPr lang="en-US" dirty="0" smtClean="0">
              <a:solidFill>
                <a:schemeClr val="tx1"/>
              </a:solidFill>
            </a:rPr>
            <a:t>that happens in a jurisdiction other than Pennsylvania and both the alleged </a:t>
          </a:r>
          <a:r>
            <a:rPr lang="en-US" b="1" dirty="0" smtClean="0">
              <a:solidFill>
                <a:schemeClr val="tx1"/>
              </a:solidFill>
            </a:rPr>
            <a:t>perpetrator</a:t>
          </a:r>
          <a:r>
            <a:rPr lang="en-US" dirty="0" smtClean="0">
              <a:solidFill>
                <a:schemeClr val="tx1"/>
              </a:solidFill>
            </a:rPr>
            <a:t> and the child are residents of Pennsylvania is received by the </a:t>
          </a:r>
          <a:r>
            <a:rPr lang="en-US" b="1" dirty="0" smtClean="0">
              <a:solidFill>
                <a:schemeClr val="tx1"/>
              </a:solidFill>
            </a:rPr>
            <a:t>department</a:t>
          </a:r>
          <a:endParaRPr lang="en-US" b="1" dirty="0">
            <a:solidFill>
              <a:schemeClr val="tx1"/>
            </a:solidFill>
          </a:endParaRPr>
        </a:p>
      </dgm:t>
    </dgm:pt>
    <dgm:pt modelId="{1E80922B-979F-4F90-8E0E-B2BC9D4ECEB2}" type="parTrans" cxnId="{2C36A09F-6D65-4C56-B04A-FD7A6E49DA81}">
      <dgm:prSet/>
      <dgm:spPr/>
      <dgm:t>
        <a:bodyPr/>
        <a:lstStyle/>
        <a:p>
          <a:endParaRPr lang="en-US">
            <a:solidFill>
              <a:schemeClr val="tx1"/>
            </a:solidFill>
          </a:endParaRPr>
        </a:p>
      </dgm:t>
    </dgm:pt>
    <dgm:pt modelId="{8241A3E9-3F31-491B-90D4-57E797A8B026}" type="sibTrans" cxnId="{2C36A09F-6D65-4C56-B04A-FD7A6E49DA81}">
      <dgm:prSet/>
      <dgm:spPr/>
      <dgm:t>
        <a:bodyPr/>
        <a:lstStyle/>
        <a:p>
          <a:endParaRPr lang="en-US">
            <a:solidFill>
              <a:schemeClr val="tx1"/>
            </a:solidFill>
          </a:endParaRPr>
        </a:p>
      </dgm:t>
    </dgm:pt>
    <dgm:pt modelId="{F0A0F77E-2839-4CBE-8D41-A1F9870DDB31}">
      <dgm:prSet phldrT="[Text]"/>
      <dgm:spPr/>
      <dgm:t>
        <a:bodyPr/>
        <a:lstStyle/>
        <a:p>
          <a:r>
            <a:rPr lang="en-US" dirty="0" smtClean="0">
              <a:solidFill>
                <a:schemeClr val="tx1"/>
              </a:solidFill>
            </a:rPr>
            <a:t>REFER</a:t>
          </a:r>
          <a:endParaRPr lang="en-US" dirty="0">
            <a:solidFill>
              <a:schemeClr val="tx1"/>
            </a:solidFill>
          </a:endParaRPr>
        </a:p>
      </dgm:t>
    </dgm:pt>
    <dgm:pt modelId="{C99F96B6-EB63-4294-865E-61AB54F2B1A9}" type="parTrans" cxnId="{43091725-C83D-4A6C-BB07-863775D5936F}">
      <dgm:prSet/>
      <dgm:spPr/>
      <dgm:t>
        <a:bodyPr/>
        <a:lstStyle/>
        <a:p>
          <a:endParaRPr lang="en-US">
            <a:solidFill>
              <a:schemeClr val="tx1"/>
            </a:solidFill>
          </a:endParaRPr>
        </a:p>
      </dgm:t>
    </dgm:pt>
    <dgm:pt modelId="{100D53C8-D6D6-4BCE-8C17-64ACB84736EE}" type="sibTrans" cxnId="{43091725-C83D-4A6C-BB07-863775D5936F}">
      <dgm:prSet/>
      <dgm:spPr/>
      <dgm:t>
        <a:bodyPr/>
        <a:lstStyle/>
        <a:p>
          <a:endParaRPr lang="en-US">
            <a:solidFill>
              <a:schemeClr val="tx1"/>
            </a:solidFill>
          </a:endParaRPr>
        </a:p>
      </dgm:t>
    </dgm:pt>
    <dgm:pt modelId="{F55FED3C-878A-4A1D-9B30-D06FE2E375AF}">
      <dgm:prSet phldrT="[Text]"/>
      <dgm:spPr/>
      <dgm:t>
        <a:bodyPr/>
        <a:lstStyle/>
        <a:p>
          <a:r>
            <a:rPr lang="en-US" dirty="0" smtClean="0">
              <a:solidFill>
                <a:schemeClr val="tx1"/>
              </a:solidFill>
            </a:rPr>
            <a:t>The department refers the report to the </a:t>
          </a:r>
          <a:r>
            <a:rPr lang="en-US" b="1" dirty="0" smtClean="0">
              <a:solidFill>
                <a:schemeClr val="tx1"/>
              </a:solidFill>
            </a:rPr>
            <a:t>county agency </a:t>
          </a:r>
          <a:r>
            <a:rPr lang="en-US" dirty="0" smtClean="0">
              <a:solidFill>
                <a:schemeClr val="tx1"/>
              </a:solidFill>
            </a:rPr>
            <a:t>where the child resides in Pennsylvania</a:t>
          </a:r>
          <a:endParaRPr lang="en-US" dirty="0">
            <a:solidFill>
              <a:schemeClr val="tx1"/>
            </a:solidFill>
          </a:endParaRPr>
        </a:p>
      </dgm:t>
    </dgm:pt>
    <dgm:pt modelId="{67FCB006-E375-415D-AB12-0C0A7D6582B9}" type="parTrans" cxnId="{63FD89C1-9BA3-4335-982B-321EF309C030}">
      <dgm:prSet/>
      <dgm:spPr/>
      <dgm:t>
        <a:bodyPr/>
        <a:lstStyle/>
        <a:p>
          <a:endParaRPr lang="en-US">
            <a:solidFill>
              <a:schemeClr val="tx1"/>
            </a:solidFill>
          </a:endParaRPr>
        </a:p>
      </dgm:t>
    </dgm:pt>
    <dgm:pt modelId="{FFB67FD2-0F99-4182-B94E-F31AC8BE6C59}" type="sibTrans" cxnId="{63FD89C1-9BA3-4335-982B-321EF309C030}">
      <dgm:prSet/>
      <dgm:spPr/>
      <dgm:t>
        <a:bodyPr/>
        <a:lstStyle/>
        <a:p>
          <a:endParaRPr lang="en-US">
            <a:solidFill>
              <a:schemeClr val="tx1"/>
            </a:solidFill>
          </a:endParaRPr>
        </a:p>
      </dgm:t>
    </dgm:pt>
    <dgm:pt modelId="{E11DEE48-3B3F-4EBC-99EF-0636B97AE746}">
      <dgm:prSet phldrT="[Text]"/>
      <dgm:spPr/>
      <dgm:t>
        <a:bodyPr/>
        <a:lstStyle/>
        <a:p>
          <a:r>
            <a:rPr lang="en-US" dirty="0" smtClean="0">
              <a:solidFill>
                <a:schemeClr val="tx1"/>
              </a:solidFill>
            </a:rPr>
            <a:t>INVESTIGATE</a:t>
          </a:r>
          <a:endParaRPr lang="en-US" dirty="0">
            <a:solidFill>
              <a:schemeClr val="tx1"/>
            </a:solidFill>
          </a:endParaRPr>
        </a:p>
      </dgm:t>
    </dgm:pt>
    <dgm:pt modelId="{E2EA953C-2C23-4E1A-9ADA-65901F0BB7F3}" type="parTrans" cxnId="{25BB1699-61C9-4DA1-95AB-066861884364}">
      <dgm:prSet/>
      <dgm:spPr/>
      <dgm:t>
        <a:bodyPr/>
        <a:lstStyle/>
        <a:p>
          <a:endParaRPr lang="en-US">
            <a:solidFill>
              <a:schemeClr val="tx1"/>
            </a:solidFill>
          </a:endParaRPr>
        </a:p>
      </dgm:t>
    </dgm:pt>
    <dgm:pt modelId="{485AA1C2-9B1A-46F4-B992-5B02FDD4CC41}" type="sibTrans" cxnId="{25BB1699-61C9-4DA1-95AB-066861884364}">
      <dgm:prSet/>
      <dgm:spPr/>
      <dgm:t>
        <a:bodyPr/>
        <a:lstStyle/>
        <a:p>
          <a:endParaRPr lang="en-US">
            <a:solidFill>
              <a:schemeClr val="tx1"/>
            </a:solidFill>
          </a:endParaRPr>
        </a:p>
      </dgm:t>
    </dgm:pt>
    <dgm:pt modelId="{B2CDA5FC-AF47-4505-B68D-DA3E46B420CF}">
      <dgm:prSet phldrT="[Text]"/>
      <dgm:spPr/>
      <dgm:t>
        <a:bodyPr/>
        <a:lstStyle/>
        <a:p>
          <a:r>
            <a:rPr lang="en-US" dirty="0" smtClean="0">
              <a:solidFill>
                <a:schemeClr val="tx1"/>
              </a:solidFill>
            </a:rPr>
            <a:t>The county agency will investigate the report as any other report of suspected child abuse if the other state’s child protective agency will not or cannot investigate</a:t>
          </a:r>
          <a:endParaRPr lang="en-US" dirty="0">
            <a:solidFill>
              <a:schemeClr val="tx1"/>
            </a:solidFill>
          </a:endParaRPr>
        </a:p>
      </dgm:t>
    </dgm:pt>
    <dgm:pt modelId="{D7CF3C0E-F5B9-4A79-9864-C02581B93B1C}" type="parTrans" cxnId="{3A488426-5983-49A1-A825-288BABEAA5F7}">
      <dgm:prSet/>
      <dgm:spPr/>
      <dgm:t>
        <a:bodyPr/>
        <a:lstStyle/>
        <a:p>
          <a:endParaRPr lang="en-US">
            <a:solidFill>
              <a:schemeClr val="tx1"/>
            </a:solidFill>
          </a:endParaRPr>
        </a:p>
      </dgm:t>
    </dgm:pt>
    <dgm:pt modelId="{3F696C83-0101-48A5-9E52-2C0DB33E3377}" type="sibTrans" cxnId="{3A488426-5983-49A1-A825-288BABEAA5F7}">
      <dgm:prSet/>
      <dgm:spPr/>
      <dgm:t>
        <a:bodyPr/>
        <a:lstStyle/>
        <a:p>
          <a:endParaRPr lang="en-US">
            <a:solidFill>
              <a:schemeClr val="tx1"/>
            </a:solidFill>
          </a:endParaRPr>
        </a:p>
      </dgm:t>
    </dgm:pt>
    <dgm:pt modelId="{989BF03D-25BC-419D-9E3D-16DE0F05A0AD}" type="pres">
      <dgm:prSet presAssocID="{62CA17D5-899F-4C64-8D96-8658DA1FCFCE}" presName="Name0" presStyleCnt="0">
        <dgm:presLayoutVars>
          <dgm:dir/>
          <dgm:animLvl val="lvl"/>
          <dgm:resizeHandles val="exact"/>
        </dgm:presLayoutVars>
      </dgm:prSet>
      <dgm:spPr/>
      <dgm:t>
        <a:bodyPr/>
        <a:lstStyle/>
        <a:p>
          <a:endParaRPr lang="en-US"/>
        </a:p>
      </dgm:t>
    </dgm:pt>
    <dgm:pt modelId="{6C7397DA-4D82-4386-B693-D68C2116012C}" type="pres">
      <dgm:prSet presAssocID="{7C5FB15B-AF5D-4ED4-96B3-58785598AA13}" presName="compositeNode" presStyleCnt="0">
        <dgm:presLayoutVars>
          <dgm:bulletEnabled val="1"/>
        </dgm:presLayoutVars>
      </dgm:prSet>
      <dgm:spPr/>
      <dgm:t>
        <a:bodyPr/>
        <a:lstStyle/>
        <a:p>
          <a:endParaRPr lang="en-US"/>
        </a:p>
      </dgm:t>
    </dgm:pt>
    <dgm:pt modelId="{7545E58B-49A0-42CA-A61D-4AD5BA6FD56F}" type="pres">
      <dgm:prSet presAssocID="{7C5FB15B-AF5D-4ED4-96B3-58785598AA13}" presName="bgRect" presStyleLbl="node1" presStyleIdx="0" presStyleCnt="3"/>
      <dgm:spPr/>
      <dgm:t>
        <a:bodyPr/>
        <a:lstStyle/>
        <a:p>
          <a:endParaRPr lang="en-US"/>
        </a:p>
      </dgm:t>
    </dgm:pt>
    <dgm:pt modelId="{4FC18F8F-159E-4E58-B002-FF53C4DD1542}" type="pres">
      <dgm:prSet presAssocID="{7C5FB15B-AF5D-4ED4-96B3-58785598AA13}" presName="parentNode" presStyleLbl="node1" presStyleIdx="0" presStyleCnt="3">
        <dgm:presLayoutVars>
          <dgm:chMax val="0"/>
          <dgm:bulletEnabled val="1"/>
        </dgm:presLayoutVars>
      </dgm:prSet>
      <dgm:spPr/>
      <dgm:t>
        <a:bodyPr/>
        <a:lstStyle/>
        <a:p>
          <a:endParaRPr lang="en-US"/>
        </a:p>
      </dgm:t>
    </dgm:pt>
    <dgm:pt modelId="{CEA942D9-1449-4B0C-824B-3E8909680806}" type="pres">
      <dgm:prSet presAssocID="{7C5FB15B-AF5D-4ED4-96B3-58785598AA13}" presName="childNode" presStyleLbl="node1" presStyleIdx="0" presStyleCnt="3">
        <dgm:presLayoutVars>
          <dgm:bulletEnabled val="1"/>
        </dgm:presLayoutVars>
      </dgm:prSet>
      <dgm:spPr/>
      <dgm:t>
        <a:bodyPr/>
        <a:lstStyle/>
        <a:p>
          <a:endParaRPr lang="en-US"/>
        </a:p>
      </dgm:t>
    </dgm:pt>
    <dgm:pt modelId="{4B2263D8-67D8-499F-99B0-479335889BE0}" type="pres">
      <dgm:prSet presAssocID="{D92FF565-894B-4A67-BA63-733982F4AB06}" presName="hSp" presStyleCnt="0"/>
      <dgm:spPr/>
      <dgm:t>
        <a:bodyPr/>
        <a:lstStyle/>
        <a:p>
          <a:endParaRPr lang="en-US"/>
        </a:p>
      </dgm:t>
    </dgm:pt>
    <dgm:pt modelId="{673D8A69-036E-4E5C-8FF5-5BD65876B255}" type="pres">
      <dgm:prSet presAssocID="{D92FF565-894B-4A67-BA63-733982F4AB06}" presName="vProcSp" presStyleCnt="0"/>
      <dgm:spPr/>
      <dgm:t>
        <a:bodyPr/>
        <a:lstStyle/>
        <a:p>
          <a:endParaRPr lang="en-US"/>
        </a:p>
      </dgm:t>
    </dgm:pt>
    <dgm:pt modelId="{9BB3A4B2-B95E-4AC1-AA46-221E3F722EC5}" type="pres">
      <dgm:prSet presAssocID="{D92FF565-894B-4A67-BA63-733982F4AB06}" presName="vSp1" presStyleCnt="0"/>
      <dgm:spPr/>
      <dgm:t>
        <a:bodyPr/>
        <a:lstStyle/>
        <a:p>
          <a:endParaRPr lang="en-US"/>
        </a:p>
      </dgm:t>
    </dgm:pt>
    <dgm:pt modelId="{0EF7FC28-C85F-46D0-8F9C-1DB5FE6848B4}" type="pres">
      <dgm:prSet presAssocID="{D92FF565-894B-4A67-BA63-733982F4AB06}" presName="simulatedConn" presStyleLbl="solidFgAcc1" presStyleIdx="0" presStyleCnt="2"/>
      <dgm:spPr/>
      <dgm:t>
        <a:bodyPr/>
        <a:lstStyle/>
        <a:p>
          <a:endParaRPr lang="en-US"/>
        </a:p>
      </dgm:t>
    </dgm:pt>
    <dgm:pt modelId="{90389316-B4D1-47D8-B68D-807D4B0A7019}" type="pres">
      <dgm:prSet presAssocID="{D92FF565-894B-4A67-BA63-733982F4AB06}" presName="vSp2" presStyleCnt="0"/>
      <dgm:spPr/>
      <dgm:t>
        <a:bodyPr/>
        <a:lstStyle/>
        <a:p>
          <a:endParaRPr lang="en-US"/>
        </a:p>
      </dgm:t>
    </dgm:pt>
    <dgm:pt modelId="{1892D33F-6AAB-4745-B61E-D7958AAAAC22}" type="pres">
      <dgm:prSet presAssocID="{D92FF565-894B-4A67-BA63-733982F4AB06}" presName="sibTrans" presStyleCnt="0"/>
      <dgm:spPr/>
      <dgm:t>
        <a:bodyPr/>
        <a:lstStyle/>
        <a:p>
          <a:endParaRPr lang="en-US"/>
        </a:p>
      </dgm:t>
    </dgm:pt>
    <dgm:pt modelId="{4895B534-8962-4B94-98C7-B4D2846B80ED}" type="pres">
      <dgm:prSet presAssocID="{F0A0F77E-2839-4CBE-8D41-A1F9870DDB31}" presName="compositeNode" presStyleCnt="0">
        <dgm:presLayoutVars>
          <dgm:bulletEnabled val="1"/>
        </dgm:presLayoutVars>
      </dgm:prSet>
      <dgm:spPr/>
      <dgm:t>
        <a:bodyPr/>
        <a:lstStyle/>
        <a:p>
          <a:endParaRPr lang="en-US"/>
        </a:p>
      </dgm:t>
    </dgm:pt>
    <dgm:pt modelId="{987BE4AB-4AD9-4ACA-8FE4-60EDA7FD3277}" type="pres">
      <dgm:prSet presAssocID="{F0A0F77E-2839-4CBE-8D41-A1F9870DDB31}" presName="bgRect" presStyleLbl="node1" presStyleIdx="1" presStyleCnt="3"/>
      <dgm:spPr/>
      <dgm:t>
        <a:bodyPr/>
        <a:lstStyle/>
        <a:p>
          <a:endParaRPr lang="en-US"/>
        </a:p>
      </dgm:t>
    </dgm:pt>
    <dgm:pt modelId="{DC7C8E43-0C81-4591-A819-EFD56BBF5898}" type="pres">
      <dgm:prSet presAssocID="{F0A0F77E-2839-4CBE-8D41-A1F9870DDB31}" presName="parentNode" presStyleLbl="node1" presStyleIdx="1" presStyleCnt="3">
        <dgm:presLayoutVars>
          <dgm:chMax val="0"/>
          <dgm:bulletEnabled val="1"/>
        </dgm:presLayoutVars>
      </dgm:prSet>
      <dgm:spPr/>
      <dgm:t>
        <a:bodyPr/>
        <a:lstStyle/>
        <a:p>
          <a:endParaRPr lang="en-US"/>
        </a:p>
      </dgm:t>
    </dgm:pt>
    <dgm:pt modelId="{680433A2-E4FD-4FDF-9F8F-2899DCE00572}" type="pres">
      <dgm:prSet presAssocID="{F0A0F77E-2839-4CBE-8D41-A1F9870DDB31}" presName="childNode" presStyleLbl="node1" presStyleIdx="1" presStyleCnt="3">
        <dgm:presLayoutVars>
          <dgm:bulletEnabled val="1"/>
        </dgm:presLayoutVars>
      </dgm:prSet>
      <dgm:spPr/>
      <dgm:t>
        <a:bodyPr/>
        <a:lstStyle/>
        <a:p>
          <a:endParaRPr lang="en-US"/>
        </a:p>
      </dgm:t>
    </dgm:pt>
    <dgm:pt modelId="{FD65C6BC-6B69-4263-A369-D5B5CD0184CF}" type="pres">
      <dgm:prSet presAssocID="{100D53C8-D6D6-4BCE-8C17-64ACB84736EE}" presName="hSp" presStyleCnt="0"/>
      <dgm:spPr/>
      <dgm:t>
        <a:bodyPr/>
        <a:lstStyle/>
        <a:p>
          <a:endParaRPr lang="en-US"/>
        </a:p>
      </dgm:t>
    </dgm:pt>
    <dgm:pt modelId="{27B18889-E86F-4898-90C6-18275DBEB8E6}" type="pres">
      <dgm:prSet presAssocID="{100D53C8-D6D6-4BCE-8C17-64ACB84736EE}" presName="vProcSp" presStyleCnt="0"/>
      <dgm:spPr/>
      <dgm:t>
        <a:bodyPr/>
        <a:lstStyle/>
        <a:p>
          <a:endParaRPr lang="en-US"/>
        </a:p>
      </dgm:t>
    </dgm:pt>
    <dgm:pt modelId="{68B70CDF-9D8B-455C-9986-8A80F33DD69C}" type="pres">
      <dgm:prSet presAssocID="{100D53C8-D6D6-4BCE-8C17-64ACB84736EE}" presName="vSp1" presStyleCnt="0"/>
      <dgm:spPr/>
      <dgm:t>
        <a:bodyPr/>
        <a:lstStyle/>
        <a:p>
          <a:endParaRPr lang="en-US"/>
        </a:p>
      </dgm:t>
    </dgm:pt>
    <dgm:pt modelId="{953A2822-AAE1-4F5E-92C4-BC2DCBEA5A90}" type="pres">
      <dgm:prSet presAssocID="{100D53C8-D6D6-4BCE-8C17-64ACB84736EE}" presName="simulatedConn" presStyleLbl="solidFgAcc1" presStyleIdx="1" presStyleCnt="2"/>
      <dgm:spPr/>
      <dgm:t>
        <a:bodyPr/>
        <a:lstStyle/>
        <a:p>
          <a:endParaRPr lang="en-US"/>
        </a:p>
      </dgm:t>
    </dgm:pt>
    <dgm:pt modelId="{208695E6-9092-4B28-84FA-A6EC88FCDA54}" type="pres">
      <dgm:prSet presAssocID="{100D53C8-D6D6-4BCE-8C17-64ACB84736EE}" presName="vSp2" presStyleCnt="0"/>
      <dgm:spPr/>
      <dgm:t>
        <a:bodyPr/>
        <a:lstStyle/>
        <a:p>
          <a:endParaRPr lang="en-US"/>
        </a:p>
      </dgm:t>
    </dgm:pt>
    <dgm:pt modelId="{AF16ABBF-4766-43DC-B24F-F7FDBCD33E6C}" type="pres">
      <dgm:prSet presAssocID="{100D53C8-D6D6-4BCE-8C17-64ACB84736EE}" presName="sibTrans" presStyleCnt="0"/>
      <dgm:spPr/>
      <dgm:t>
        <a:bodyPr/>
        <a:lstStyle/>
        <a:p>
          <a:endParaRPr lang="en-US"/>
        </a:p>
      </dgm:t>
    </dgm:pt>
    <dgm:pt modelId="{422E2490-DE1C-4687-985F-55632E19F8B3}" type="pres">
      <dgm:prSet presAssocID="{E11DEE48-3B3F-4EBC-99EF-0636B97AE746}" presName="compositeNode" presStyleCnt="0">
        <dgm:presLayoutVars>
          <dgm:bulletEnabled val="1"/>
        </dgm:presLayoutVars>
      </dgm:prSet>
      <dgm:spPr/>
      <dgm:t>
        <a:bodyPr/>
        <a:lstStyle/>
        <a:p>
          <a:endParaRPr lang="en-US"/>
        </a:p>
      </dgm:t>
    </dgm:pt>
    <dgm:pt modelId="{E82082A9-051D-4226-BC46-AC5FC5609F63}" type="pres">
      <dgm:prSet presAssocID="{E11DEE48-3B3F-4EBC-99EF-0636B97AE746}" presName="bgRect" presStyleLbl="node1" presStyleIdx="2" presStyleCnt="3"/>
      <dgm:spPr/>
      <dgm:t>
        <a:bodyPr/>
        <a:lstStyle/>
        <a:p>
          <a:endParaRPr lang="en-US"/>
        </a:p>
      </dgm:t>
    </dgm:pt>
    <dgm:pt modelId="{9AF19E83-84A1-4E32-8482-3DA971951E32}" type="pres">
      <dgm:prSet presAssocID="{E11DEE48-3B3F-4EBC-99EF-0636B97AE746}" presName="parentNode" presStyleLbl="node1" presStyleIdx="2" presStyleCnt="3">
        <dgm:presLayoutVars>
          <dgm:chMax val="0"/>
          <dgm:bulletEnabled val="1"/>
        </dgm:presLayoutVars>
      </dgm:prSet>
      <dgm:spPr/>
      <dgm:t>
        <a:bodyPr/>
        <a:lstStyle/>
        <a:p>
          <a:endParaRPr lang="en-US"/>
        </a:p>
      </dgm:t>
    </dgm:pt>
    <dgm:pt modelId="{C5FD695B-DDDD-4611-9B6D-F03399FA3F5B}" type="pres">
      <dgm:prSet presAssocID="{E11DEE48-3B3F-4EBC-99EF-0636B97AE746}" presName="childNode" presStyleLbl="node1" presStyleIdx="2" presStyleCnt="3">
        <dgm:presLayoutVars>
          <dgm:bulletEnabled val="1"/>
        </dgm:presLayoutVars>
      </dgm:prSet>
      <dgm:spPr/>
      <dgm:t>
        <a:bodyPr/>
        <a:lstStyle/>
        <a:p>
          <a:endParaRPr lang="en-US"/>
        </a:p>
      </dgm:t>
    </dgm:pt>
  </dgm:ptLst>
  <dgm:cxnLst>
    <dgm:cxn modelId="{62F19041-D243-4C29-89B4-4283407EBE62}" type="presOf" srcId="{E11DEE48-3B3F-4EBC-99EF-0636B97AE746}" destId="{E82082A9-051D-4226-BC46-AC5FC5609F63}" srcOrd="0" destOrd="0" presId="urn:microsoft.com/office/officeart/2005/8/layout/hProcess7"/>
    <dgm:cxn modelId="{25BB1699-61C9-4DA1-95AB-066861884364}" srcId="{62CA17D5-899F-4C64-8D96-8658DA1FCFCE}" destId="{E11DEE48-3B3F-4EBC-99EF-0636B97AE746}" srcOrd="2" destOrd="0" parTransId="{E2EA953C-2C23-4E1A-9ADA-65901F0BB7F3}" sibTransId="{485AA1C2-9B1A-46F4-B992-5B02FDD4CC41}"/>
    <dgm:cxn modelId="{2C36A09F-6D65-4C56-B04A-FD7A6E49DA81}" srcId="{7C5FB15B-AF5D-4ED4-96B3-58785598AA13}" destId="{55E0269B-9CCF-4F40-A2C4-E9A7C5A67A02}" srcOrd="0" destOrd="0" parTransId="{1E80922B-979F-4F90-8E0E-B2BC9D4ECEB2}" sibTransId="{8241A3E9-3F31-491B-90D4-57E797A8B026}"/>
    <dgm:cxn modelId="{7EF0C006-68EA-48EA-9351-C2B9DDBB4175}" type="presOf" srcId="{F0A0F77E-2839-4CBE-8D41-A1F9870DDB31}" destId="{DC7C8E43-0C81-4591-A819-EFD56BBF5898}" srcOrd="1" destOrd="0" presId="urn:microsoft.com/office/officeart/2005/8/layout/hProcess7"/>
    <dgm:cxn modelId="{B71404EB-FDA5-4C29-AE6E-2B377CC9681C}" type="presOf" srcId="{F55FED3C-878A-4A1D-9B30-D06FE2E375AF}" destId="{680433A2-E4FD-4FDF-9F8F-2899DCE00572}" srcOrd="0" destOrd="0" presId="urn:microsoft.com/office/officeart/2005/8/layout/hProcess7"/>
    <dgm:cxn modelId="{43091725-C83D-4A6C-BB07-863775D5936F}" srcId="{62CA17D5-899F-4C64-8D96-8658DA1FCFCE}" destId="{F0A0F77E-2839-4CBE-8D41-A1F9870DDB31}" srcOrd="1" destOrd="0" parTransId="{C99F96B6-EB63-4294-865E-61AB54F2B1A9}" sibTransId="{100D53C8-D6D6-4BCE-8C17-64ACB84736EE}"/>
    <dgm:cxn modelId="{63FD89C1-9BA3-4335-982B-321EF309C030}" srcId="{F0A0F77E-2839-4CBE-8D41-A1F9870DDB31}" destId="{F55FED3C-878A-4A1D-9B30-D06FE2E375AF}" srcOrd="0" destOrd="0" parTransId="{67FCB006-E375-415D-AB12-0C0A7D6582B9}" sibTransId="{FFB67FD2-0F99-4182-B94E-F31AC8BE6C59}"/>
    <dgm:cxn modelId="{60BBA031-DBC4-4064-AAED-DF019F56ACF2}" type="presOf" srcId="{7C5FB15B-AF5D-4ED4-96B3-58785598AA13}" destId="{7545E58B-49A0-42CA-A61D-4AD5BA6FD56F}" srcOrd="0" destOrd="0" presId="urn:microsoft.com/office/officeart/2005/8/layout/hProcess7"/>
    <dgm:cxn modelId="{715D4C63-276E-4328-B919-C38339525C84}" type="presOf" srcId="{B2CDA5FC-AF47-4505-B68D-DA3E46B420CF}" destId="{C5FD695B-DDDD-4611-9B6D-F03399FA3F5B}" srcOrd="0" destOrd="0" presId="urn:microsoft.com/office/officeart/2005/8/layout/hProcess7"/>
    <dgm:cxn modelId="{DA903B3A-FD49-49A5-A0FF-8F453BF7D663}" type="presOf" srcId="{F0A0F77E-2839-4CBE-8D41-A1F9870DDB31}" destId="{987BE4AB-4AD9-4ACA-8FE4-60EDA7FD3277}" srcOrd="0" destOrd="0" presId="urn:microsoft.com/office/officeart/2005/8/layout/hProcess7"/>
    <dgm:cxn modelId="{3880CF75-C47E-4D11-A52C-224E58074E0F}" type="presOf" srcId="{62CA17D5-899F-4C64-8D96-8658DA1FCFCE}" destId="{989BF03D-25BC-419D-9E3D-16DE0F05A0AD}" srcOrd="0" destOrd="0" presId="urn:microsoft.com/office/officeart/2005/8/layout/hProcess7"/>
    <dgm:cxn modelId="{1C18640B-05DF-4FF1-AEBB-B053749E042E}" srcId="{62CA17D5-899F-4C64-8D96-8658DA1FCFCE}" destId="{7C5FB15B-AF5D-4ED4-96B3-58785598AA13}" srcOrd="0" destOrd="0" parTransId="{80131E8E-665B-4115-9022-6A0A3747FD6C}" sibTransId="{D92FF565-894B-4A67-BA63-733982F4AB06}"/>
    <dgm:cxn modelId="{6277A3BD-AFF4-48AB-963B-764259FC1987}" type="presOf" srcId="{7C5FB15B-AF5D-4ED4-96B3-58785598AA13}" destId="{4FC18F8F-159E-4E58-B002-FF53C4DD1542}" srcOrd="1" destOrd="0" presId="urn:microsoft.com/office/officeart/2005/8/layout/hProcess7"/>
    <dgm:cxn modelId="{3A488426-5983-49A1-A825-288BABEAA5F7}" srcId="{E11DEE48-3B3F-4EBC-99EF-0636B97AE746}" destId="{B2CDA5FC-AF47-4505-B68D-DA3E46B420CF}" srcOrd="0" destOrd="0" parTransId="{D7CF3C0E-F5B9-4A79-9864-C02581B93B1C}" sibTransId="{3F696C83-0101-48A5-9E52-2C0DB33E3377}"/>
    <dgm:cxn modelId="{129FE2AC-53DB-4640-942E-AD79BC49DA11}" type="presOf" srcId="{55E0269B-9CCF-4F40-A2C4-E9A7C5A67A02}" destId="{CEA942D9-1449-4B0C-824B-3E8909680806}" srcOrd="0" destOrd="0" presId="urn:microsoft.com/office/officeart/2005/8/layout/hProcess7"/>
    <dgm:cxn modelId="{77DF7271-FF45-4C5F-8496-88F7D448FAE5}" type="presOf" srcId="{E11DEE48-3B3F-4EBC-99EF-0636B97AE746}" destId="{9AF19E83-84A1-4E32-8482-3DA971951E32}" srcOrd="1" destOrd="0" presId="urn:microsoft.com/office/officeart/2005/8/layout/hProcess7"/>
    <dgm:cxn modelId="{7B79E548-E534-4D2A-BB35-737C5154A0D7}" type="presParOf" srcId="{989BF03D-25BC-419D-9E3D-16DE0F05A0AD}" destId="{6C7397DA-4D82-4386-B693-D68C2116012C}" srcOrd="0" destOrd="0" presId="urn:microsoft.com/office/officeart/2005/8/layout/hProcess7"/>
    <dgm:cxn modelId="{8EC0FB7D-0636-4B67-ABF3-EE058E6C011F}" type="presParOf" srcId="{6C7397DA-4D82-4386-B693-D68C2116012C}" destId="{7545E58B-49A0-42CA-A61D-4AD5BA6FD56F}" srcOrd="0" destOrd="0" presId="urn:microsoft.com/office/officeart/2005/8/layout/hProcess7"/>
    <dgm:cxn modelId="{88BD096E-A974-4DB0-A7FC-7ECE89F1D04F}" type="presParOf" srcId="{6C7397DA-4D82-4386-B693-D68C2116012C}" destId="{4FC18F8F-159E-4E58-B002-FF53C4DD1542}" srcOrd="1" destOrd="0" presId="urn:microsoft.com/office/officeart/2005/8/layout/hProcess7"/>
    <dgm:cxn modelId="{DA59D834-2DAF-4553-99FB-5342A677A86E}" type="presParOf" srcId="{6C7397DA-4D82-4386-B693-D68C2116012C}" destId="{CEA942D9-1449-4B0C-824B-3E8909680806}" srcOrd="2" destOrd="0" presId="urn:microsoft.com/office/officeart/2005/8/layout/hProcess7"/>
    <dgm:cxn modelId="{53A272AD-1D49-405F-B4CD-6A0D1F53DA49}" type="presParOf" srcId="{989BF03D-25BC-419D-9E3D-16DE0F05A0AD}" destId="{4B2263D8-67D8-499F-99B0-479335889BE0}" srcOrd="1" destOrd="0" presId="urn:microsoft.com/office/officeart/2005/8/layout/hProcess7"/>
    <dgm:cxn modelId="{2ADBF262-A09B-4667-8A39-35C6602A2E70}" type="presParOf" srcId="{989BF03D-25BC-419D-9E3D-16DE0F05A0AD}" destId="{673D8A69-036E-4E5C-8FF5-5BD65876B255}" srcOrd="2" destOrd="0" presId="urn:microsoft.com/office/officeart/2005/8/layout/hProcess7"/>
    <dgm:cxn modelId="{CB0A1E5D-67CE-473C-B850-2EA429D163EC}" type="presParOf" srcId="{673D8A69-036E-4E5C-8FF5-5BD65876B255}" destId="{9BB3A4B2-B95E-4AC1-AA46-221E3F722EC5}" srcOrd="0" destOrd="0" presId="urn:microsoft.com/office/officeart/2005/8/layout/hProcess7"/>
    <dgm:cxn modelId="{CED51295-6EFA-4E8A-9945-246D69E2F207}" type="presParOf" srcId="{673D8A69-036E-4E5C-8FF5-5BD65876B255}" destId="{0EF7FC28-C85F-46D0-8F9C-1DB5FE6848B4}" srcOrd="1" destOrd="0" presId="urn:microsoft.com/office/officeart/2005/8/layout/hProcess7"/>
    <dgm:cxn modelId="{2EBF0F54-636D-4ECD-8378-EC321B45006A}" type="presParOf" srcId="{673D8A69-036E-4E5C-8FF5-5BD65876B255}" destId="{90389316-B4D1-47D8-B68D-807D4B0A7019}" srcOrd="2" destOrd="0" presId="urn:microsoft.com/office/officeart/2005/8/layout/hProcess7"/>
    <dgm:cxn modelId="{D99D029C-93C4-42E8-B10E-2CCFCA54D12A}" type="presParOf" srcId="{989BF03D-25BC-419D-9E3D-16DE0F05A0AD}" destId="{1892D33F-6AAB-4745-B61E-D7958AAAAC22}" srcOrd="3" destOrd="0" presId="urn:microsoft.com/office/officeart/2005/8/layout/hProcess7"/>
    <dgm:cxn modelId="{CE49F76C-1EF1-4973-96A9-1E1453EFFC33}" type="presParOf" srcId="{989BF03D-25BC-419D-9E3D-16DE0F05A0AD}" destId="{4895B534-8962-4B94-98C7-B4D2846B80ED}" srcOrd="4" destOrd="0" presId="urn:microsoft.com/office/officeart/2005/8/layout/hProcess7"/>
    <dgm:cxn modelId="{60FED16E-6277-4CA8-9F13-2786414FF610}" type="presParOf" srcId="{4895B534-8962-4B94-98C7-B4D2846B80ED}" destId="{987BE4AB-4AD9-4ACA-8FE4-60EDA7FD3277}" srcOrd="0" destOrd="0" presId="urn:microsoft.com/office/officeart/2005/8/layout/hProcess7"/>
    <dgm:cxn modelId="{377947DD-172C-4F40-92C2-9DC566505EF0}" type="presParOf" srcId="{4895B534-8962-4B94-98C7-B4D2846B80ED}" destId="{DC7C8E43-0C81-4591-A819-EFD56BBF5898}" srcOrd="1" destOrd="0" presId="urn:microsoft.com/office/officeart/2005/8/layout/hProcess7"/>
    <dgm:cxn modelId="{79D36EFE-5673-4B90-A2D0-4D17CA274F83}" type="presParOf" srcId="{4895B534-8962-4B94-98C7-B4D2846B80ED}" destId="{680433A2-E4FD-4FDF-9F8F-2899DCE00572}" srcOrd="2" destOrd="0" presId="urn:microsoft.com/office/officeart/2005/8/layout/hProcess7"/>
    <dgm:cxn modelId="{6B145745-95F4-4004-B1C2-FB3DE4A2D93F}" type="presParOf" srcId="{989BF03D-25BC-419D-9E3D-16DE0F05A0AD}" destId="{FD65C6BC-6B69-4263-A369-D5B5CD0184CF}" srcOrd="5" destOrd="0" presId="urn:microsoft.com/office/officeart/2005/8/layout/hProcess7"/>
    <dgm:cxn modelId="{FFB0BE6B-7D8C-4190-9723-542DD3B9279D}" type="presParOf" srcId="{989BF03D-25BC-419D-9E3D-16DE0F05A0AD}" destId="{27B18889-E86F-4898-90C6-18275DBEB8E6}" srcOrd="6" destOrd="0" presId="urn:microsoft.com/office/officeart/2005/8/layout/hProcess7"/>
    <dgm:cxn modelId="{FE863AFA-C9AA-4755-B9F8-5DDA3E63C0DD}" type="presParOf" srcId="{27B18889-E86F-4898-90C6-18275DBEB8E6}" destId="{68B70CDF-9D8B-455C-9986-8A80F33DD69C}" srcOrd="0" destOrd="0" presId="urn:microsoft.com/office/officeart/2005/8/layout/hProcess7"/>
    <dgm:cxn modelId="{D83500CF-A70C-4F2C-AAF1-E31036B10932}" type="presParOf" srcId="{27B18889-E86F-4898-90C6-18275DBEB8E6}" destId="{953A2822-AAE1-4F5E-92C4-BC2DCBEA5A90}" srcOrd="1" destOrd="0" presId="urn:microsoft.com/office/officeart/2005/8/layout/hProcess7"/>
    <dgm:cxn modelId="{34AECE84-AB0D-47CA-B28D-70CC8795C64A}" type="presParOf" srcId="{27B18889-E86F-4898-90C6-18275DBEB8E6}" destId="{208695E6-9092-4B28-84FA-A6EC88FCDA54}" srcOrd="2" destOrd="0" presId="urn:microsoft.com/office/officeart/2005/8/layout/hProcess7"/>
    <dgm:cxn modelId="{637716AB-7EB7-485B-AE86-3DD665397CF1}" type="presParOf" srcId="{989BF03D-25BC-419D-9E3D-16DE0F05A0AD}" destId="{AF16ABBF-4766-43DC-B24F-F7FDBCD33E6C}" srcOrd="7" destOrd="0" presId="urn:microsoft.com/office/officeart/2005/8/layout/hProcess7"/>
    <dgm:cxn modelId="{84F5E0B1-C395-4564-B88F-68E7B60B0AC1}" type="presParOf" srcId="{989BF03D-25BC-419D-9E3D-16DE0F05A0AD}" destId="{422E2490-DE1C-4687-985F-55632E19F8B3}" srcOrd="8" destOrd="0" presId="urn:microsoft.com/office/officeart/2005/8/layout/hProcess7"/>
    <dgm:cxn modelId="{CA9434DC-B35F-4F38-88B6-EFBC776C3178}" type="presParOf" srcId="{422E2490-DE1C-4687-985F-55632E19F8B3}" destId="{E82082A9-051D-4226-BC46-AC5FC5609F63}" srcOrd="0" destOrd="0" presId="urn:microsoft.com/office/officeart/2005/8/layout/hProcess7"/>
    <dgm:cxn modelId="{B8065600-24B9-4387-B06A-048ACC2E714E}" type="presParOf" srcId="{422E2490-DE1C-4687-985F-55632E19F8B3}" destId="{9AF19E83-84A1-4E32-8482-3DA971951E32}" srcOrd="1" destOrd="0" presId="urn:microsoft.com/office/officeart/2005/8/layout/hProcess7"/>
    <dgm:cxn modelId="{AE6F9AC9-9A45-4AD3-98CA-214F46DD7010}" type="presParOf" srcId="{422E2490-DE1C-4687-985F-55632E19F8B3}" destId="{C5FD695B-DDDD-4611-9B6D-F03399FA3F5B}"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CA17D5-899F-4C64-8D96-8658DA1FCFCE}"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en-US"/>
        </a:p>
      </dgm:t>
    </dgm:pt>
    <dgm:pt modelId="{7C5FB15B-AF5D-4ED4-96B3-58785598AA13}">
      <dgm:prSet phldrT="[Text]"/>
      <dgm:spPr/>
      <dgm:t>
        <a:bodyPr/>
        <a:lstStyle/>
        <a:p>
          <a:r>
            <a:rPr lang="en-US" dirty="0" smtClean="0">
              <a:solidFill>
                <a:schemeClr val="tx1"/>
              </a:solidFill>
            </a:rPr>
            <a:t>REPORT</a:t>
          </a:r>
          <a:endParaRPr lang="en-US" dirty="0">
            <a:solidFill>
              <a:schemeClr val="tx1"/>
            </a:solidFill>
          </a:endParaRPr>
        </a:p>
      </dgm:t>
    </dgm:pt>
    <dgm:pt modelId="{80131E8E-665B-4115-9022-6A0A3747FD6C}" type="parTrans" cxnId="{1C18640B-05DF-4FF1-AEBB-B053749E042E}">
      <dgm:prSet/>
      <dgm:spPr/>
      <dgm:t>
        <a:bodyPr/>
        <a:lstStyle/>
        <a:p>
          <a:endParaRPr lang="en-US">
            <a:solidFill>
              <a:schemeClr val="tx1"/>
            </a:solidFill>
          </a:endParaRPr>
        </a:p>
      </dgm:t>
    </dgm:pt>
    <dgm:pt modelId="{D92FF565-894B-4A67-BA63-733982F4AB06}" type="sibTrans" cxnId="{1C18640B-05DF-4FF1-AEBB-B053749E042E}">
      <dgm:prSet/>
      <dgm:spPr/>
      <dgm:t>
        <a:bodyPr/>
        <a:lstStyle/>
        <a:p>
          <a:endParaRPr lang="en-US">
            <a:solidFill>
              <a:schemeClr val="tx1"/>
            </a:solidFill>
          </a:endParaRPr>
        </a:p>
      </dgm:t>
    </dgm:pt>
    <dgm:pt modelId="{55E0269B-9CCF-4F40-A2C4-E9A7C5A67A02}">
      <dgm:prSet phldrT="[Text]"/>
      <dgm:spPr/>
      <dgm:t>
        <a:bodyPr/>
        <a:lstStyle/>
        <a:p>
          <a:r>
            <a:rPr lang="en-US" dirty="0" smtClean="0">
              <a:solidFill>
                <a:schemeClr val="tx1"/>
              </a:solidFill>
            </a:rPr>
            <a:t>A report of suspected </a:t>
          </a:r>
          <a:r>
            <a:rPr lang="en-US" b="1" dirty="0" smtClean="0">
              <a:solidFill>
                <a:schemeClr val="tx1"/>
              </a:solidFill>
            </a:rPr>
            <a:t>child abuse </a:t>
          </a:r>
          <a:r>
            <a:rPr lang="en-US" dirty="0" smtClean="0">
              <a:solidFill>
                <a:schemeClr val="tx1"/>
              </a:solidFill>
            </a:rPr>
            <a:t>that happens in a jurisdiction other than Pennsylvania and only the alleged </a:t>
          </a:r>
          <a:r>
            <a:rPr lang="en-US" b="1" dirty="0" smtClean="0">
              <a:solidFill>
                <a:schemeClr val="tx1"/>
              </a:solidFill>
            </a:rPr>
            <a:t>perpetrator</a:t>
          </a:r>
          <a:r>
            <a:rPr lang="en-US" dirty="0" smtClean="0">
              <a:solidFill>
                <a:schemeClr val="tx1"/>
              </a:solidFill>
            </a:rPr>
            <a:t> is a resident of Pennsylvania is received by the </a:t>
          </a:r>
          <a:r>
            <a:rPr lang="en-US" b="1" dirty="0" smtClean="0">
              <a:solidFill>
                <a:schemeClr val="tx1"/>
              </a:solidFill>
            </a:rPr>
            <a:t>department</a:t>
          </a:r>
          <a:r>
            <a:rPr lang="en-US" dirty="0" smtClean="0">
              <a:solidFill>
                <a:schemeClr val="tx1"/>
              </a:solidFill>
            </a:rPr>
            <a:t>.</a:t>
          </a:r>
          <a:endParaRPr lang="en-US" dirty="0">
            <a:solidFill>
              <a:schemeClr val="tx1"/>
            </a:solidFill>
          </a:endParaRPr>
        </a:p>
      </dgm:t>
    </dgm:pt>
    <dgm:pt modelId="{1E80922B-979F-4F90-8E0E-B2BC9D4ECEB2}" type="parTrans" cxnId="{2C36A09F-6D65-4C56-B04A-FD7A6E49DA81}">
      <dgm:prSet/>
      <dgm:spPr/>
      <dgm:t>
        <a:bodyPr/>
        <a:lstStyle/>
        <a:p>
          <a:endParaRPr lang="en-US">
            <a:solidFill>
              <a:schemeClr val="tx1"/>
            </a:solidFill>
          </a:endParaRPr>
        </a:p>
      </dgm:t>
    </dgm:pt>
    <dgm:pt modelId="{8241A3E9-3F31-491B-90D4-57E797A8B026}" type="sibTrans" cxnId="{2C36A09F-6D65-4C56-B04A-FD7A6E49DA81}">
      <dgm:prSet/>
      <dgm:spPr/>
      <dgm:t>
        <a:bodyPr/>
        <a:lstStyle/>
        <a:p>
          <a:endParaRPr lang="en-US">
            <a:solidFill>
              <a:schemeClr val="tx1"/>
            </a:solidFill>
          </a:endParaRPr>
        </a:p>
      </dgm:t>
    </dgm:pt>
    <dgm:pt modelId="{F0A0F77E-2839-4CBE-8D41-A1F9870DDB31}">
      <dgm:prSet phldrT="[Text]"/>
      <dgm:spPr/>
      <dgm:t>
        <a:bodyPr/>
        <a:lstStyle/>
        <a:p>
          <a:r>
            <a:rPr lang="en-US" dirty="0" smtClean="0">
              <a:solidFill>
                <a:schemeClr val="tx1"/>
              </a:solidFill>
            </a:rPr>
            <a:t>REFER</a:t>
          </a:r>
          <a:endParaRPr lang="en-US" dirty="0">
            <a:solidFill>
              <a:schemeClr val="tx1"/>
            </a:solidFill>
          </a:endParaRPr>
        </a:p>
      </dgm:t>
    </dgm:pt>
    <dgm:pt modelId="{C99F96B6-EB63-4294-865E-61AB54F2B1A9}" type="parTrans" cxnId="{43091725-C83D-4A6C-BB07-863775D5936F}">
      <dgm:prSet/>
      <dgm:spPr/>
      <dgm:t>
        <a:bodyPr/>
        <a:lstStyle/>
        <a:p>
          <a:endParaRPr lang="en-US">
            <a:solidFill>
              <a:schemeClr val="tx1"/>
            </a:solidFill>
          </a:endParaRPr>
        </a:p>
      </dgm:t>
    </dgm:pt>
    <dgm:pt modelId="{100D53C8-D6D6-4BCE-8C17-64ACB84736EE}" type="sibTrans" cxnId="{43091725-C83D-4A6C-BB07-863775D5936F}">
      <dgm:prSet/>
      <dgm:spPr/>
      <dgm:t>
        <a:bodyPr/>
        <a:lstStyle/>
        <a:p>
          <a:endParaRPr lang="en-US">
            <a:solidFill>
              <a:schemeClr val="tx1"/>
            </a:solidFill>
          </a:endParaRPr>
        </a:p>
      </dgm:t>
    </dgm:pt>
    <dgm:pt modelId="{F55FED3C-878A-4A1D-9B30-D06FE2E375AF}">
      <dgm:prSet phldrT="[Text]" custT="1"/>
      <dgm:spPr/>
      <dgm:t>
        <a:bodyPr/>
        <a:lstStyle/>
        <a:p>
          <a:r>
            <a:rPr lang="en-US" sz="2000" dirty="0" smtClean="0">
              <a:solidFill>
                <a:schemeClr val="tx1"/>
              </a:solidFill>
            </a:rPr>
            <a:t>The department refers the report to the </a:t>
          </a:r>
          <a:r>
            <a:rPr lang="en-US" sz="2000" b="1" dirty="0" smtClean="0">
              <a:solidFill>
                <a:schemeClr val="tx1"/>
              </a:solidFill>
            </a:rPr>
            <a:t>county agency </a:t>
          </a:r>
          <a:r>
            <a:rPr lang="en-US" sz="2000" dirty="0" smtClean="0">
              <a:solidFill>
                <a:schemeClr val="tx1"/>
              </a:solidFill>
            </a:rPr>
            <a:t>where the  alleged perpetrator resides in Pennsylvania</a:t>
          </a:r>
          <a:endParaRPr lang="en-US" sz="2000" dirty="0">
            <a:solidFill>
              <a:schemeClr val="tx1"/>
            </a:solidFill>
          </a:endParaRPr>
        </a:p>
      </dgm:t>
    </dgm:pt>
    <dgm:pt modelId="{67FCB006-E375-415D-AB12-0C0A7D6582B9}" type="parTrans" cxnId="{63FD89C1-9BA3-4335-982B-321EF309C030}">
      <dgm:prSet/>
      <dgm:spPr/>
      <dgm:t>
        <a:bodyPr/>
        <a:lstStyle/>
        <a:p>
          <a:endParaRPr lang="en-US">
            <a:solidFill>
              <a:schemeClr val="tx1"/>
            </a:solidFill>
          </a:endParaRPr>
        </a:p>
      </dgm:t>
    </dgm:pt>
    <dgm:pt modelId="{FFB67FD2-0F99-4182-B94E-F31AC8BE6C59}" type="sibTrans" cxnId="{63FD89C1-9BA3-4335-982B-321EF309C030}">
      <dgm:prSet/>
      <dgm:spPr/>
      <dgm:t>
        <a:bodyPr/>
        <a:lstStyle/>
        <a:p>
          <a:endParaRPr lang="en-US">
            <a:solidFill>
              <a:schemeClr val="tx1"/>
            </a:solidFill>
          </a:endParaRPr>
        </a:p>
      </dgm:t>
    </dgm:pt>
    <dgm:pt modelId="{E11DEE48-3B3F-4EBC-99EF-0636B97AE746}">
      <dgm:prSet phldrT="[Text]"/>
      <dgm:spPr/>
      <dgm:t>
        <a:bodyPr/>
        <a:lstStyle/>
        <a:p>
          <a:r>
            <a:rPr lang="en-US" dirty="0" smtClean="0">
              <a:solidFill>
                <a:schemeClr val="tx1"/>
              </a:solidFill>
            </a:rPr>
            <a:t>INVESTIGATE</a:t>
          </a:r>
          <a:endParaRPr lang="en-US" dirty="0">
            <a:solidFill>
              <a:schemeClr val="tx1"/>
            </a:solidFill>
          </a:endParaRPr>
        </a:p>
      </dgm:t>
    </dgm:pt>
    <dgm:pt modelId="{E2EA953C-2C23-4E1A-9ADA-65901F0BB7F3}" type="parTrans" cxnId="{25BB1699-61C9-4DA1-95AB-066861884364}">
      <dgm:prSet/>
      <dgm:spPr/>
      <dgm:t>
        <a:bodyPr/>
        <a:lstStyle/>
        <a:p>
          <a:endParaRPr lang="en-US">
            <a:solidFill>
              <a:schemeClr val="tx1"/>
            </a:solidFill>
          </a:endParaRPr>
        </a:p>
      </dgm:t>
    </dgm:pt>
    <dgm:pt modelId="{485AA1C2-9B1A-46F4-B992-5B02FDD4CC41}" type="sibTrans" cxnId="{25BB1699-61C9-4DA1-95AB-066861884364}">
      <dgm:prSet/>
      <dgm:spPr/>
      <dgm:t>
        <a:bodyPr/>
        <a:lstStyle/>
        <a:p>
          <a:endParaRPr lang="en-US">
            <a:solidFill>
              <a:schemeClr val="tx1"/>
            </a:solidFill>
          </a:endParaRPr>
        </a:p>
      </dgm:t>
    </dgm:pt>
    <dgm:pt modelId="{B2CDA5FC-AF47-4505-B68D-DA3E46B420CF}">
      <dgm:prSet phldrT="[Text]"/>
      <dgm:spPr/>
      <dgm:t>
        <a:bodyPr/>
        <a:lstStyle/>
        <a:p>
          <a:r>
            <a:rPr lang="en-US" dirty="0" smtClean="0">
              <a:solidFill>
                <a:schemeClr val="tx1"/>
              </a:solidFill>
            </a:rPr>
            <a:t>The county agency will notify the children and youth social services agency in the other jurisdiction </a:t>
          </a:r>
          <a:r>
            <a:rPr lang="en-US" i="1" dirty="0" smtClean="0">
              <a:solidFill>
                <a:schemeClr val="tx1"/>
              </a:solidFill>
            </a:rPr>
            <a:t>and</a:t>
          </a:r>
          <a:r>
            <a:rPr lang="en-US" i="0" dirty="0" smtClean="0">
              <a:solidFill>
                <a:schemeClr val="tx1"/>
              </a:solidFill>
            </a:rPr>
            <a:t> if requested by the other agency, assist in investigating the suspected child abuse.</a:t>
          </a:r>
          <a:endParaRPr lang="en-US" dirty="0">
            <a:solidFill>
              <a:schemeClr val="tx1"/>
            </a:solidFill>
          </a:endParaRPr>
        </a:p>
      </dgm:t>
    </dgm:pt>
    <dgm:pt modelId="{D7CF3C0E-F5B9-4A79-9864-C02581B93B1C}" type="parTrans" cxnId="{3A488426-5983-49A1-A825-288BABEAA5F7}">
      <dgm:prSet/>
      <dgm:spPr/>
      <dgm:t>
        <a:bodyPr/>
        <a:lstStyle/>
        <a:p>
          <a:endParaRPr lang="en-US">
            <a:solidFill>
              <a:schemeClr val="tx1"/>
            </a:solidFill>
          </a:endParaRPr>
        </a:p>
      </dgm:t>
    </dgm:pt>
    <dgm:pt modelId="{3F696C83-0101-48A5-9E52-2C0DB33E3377}" type="sibTrans" cxnId="{3A488426-5983-49A1-A825-288BABEAA5F7}">
      <dgm:prSet/>
      <dgm:spPr/>
      <dgm:t>
        <a:bodyPr/>
        <a:lstStyle/>
        <a:p>
          <a:endParaRPr lang="en-US">
            <a:solidFill>
              <a:schemeClr val="tx1"/>
            </a:solidFill>
          </a:endParaRPr>
        </a:p>
      </dgm:t>
    </dgm:pt>
    <dgm:pt modelId="{989BF03D-25BC-419D-9E3D-16DE0F05A0AD}" type="pres">
      <dgm:prSet presAssocID="{62CA17D5-899F-4C64-8D96-8658DA1FCFCE}" presName="Name0" presStyleCnt="0">
        <dgm:presLayoutVars>
          <dgm:dir/>
          <dgm:animLvl val="lvl"/>
          <dgm:resizeHandles val="exact"/>
        </dgm:presLayoutVars>
      </dgm:prSet>
      <dgm:spPr/>
      <dgm:t>
        <a:bodyPr/>
        <a:lstStyle/>
        <a:p>
          <a:endParaRPr lang="en-US"/>
        </a:p>
      </dgm:t>
    </dgm:pt>
    <dgm:pt modelId="{6C7397DA-4D82-4386-B693-D68C2116012C}" type="pres">
      <dgm:prSet presAssocID="{7C5FB15B-AF5D-4ED4-96B3-58785598AA13}" presName="compositeNode" presStyleCnt="0">
        <dgm:presLayoutVars>
          <dgm:bulletEnabled val="1"/>
        </dgm:presLayoutVars>
      </dgm:prSet>
      <dgm:spPr/>
      <dgm:t>
        <a:bodyPr/>
        <a:lstStyle/>
        <a:p>
          <a:endParaRPr lang="en-US"/>
        </a:p>
      </dgm:t>
    </dgm:pt>
    <dgm:pt modelId="{7545E58B-49A0-42CA-A61D-4AD5BA6FD56F}" type="pres">
      <dgm:prSet presAssocID="{7C5FB15B-AF5D-4ED4-96B3-58785598AA13}" presName="bgRect" presStyleLbl="node1" presStyleIdx="0" presStyleCnt="3"/>
      <dgm:spPr/>
      <dgm:t>
        <a:bodyPr/>
        <a:lstStyle/>
        <a:p>
          <a:endParaRPr lang="en-US"/>
        </a:p>
      </dgm:t>
    </dgm:pt>
    <dgm:pt modelId="{4FC18F8F-159E-4E58-B002-FF53C4DD1542}" type="pres">
      <dgm:prSet presAssocID="{7C5FB15B-AF5D-4ED4-96B3-58785598AA13}" presName="parentNode" presStyleLbl="node1" presStyleIdx="0" presStyleCnt="3">
        <dgm:presLayoutVars>
          <dgm:chMax val="0"/>
          <dgm:bulletEnabled val="1"/>
        </dgm:presLayoutVars>
      </dgm:prSet>
      <dgm:spPr/>
      <dgm:t>
        <a:bodyPr/>
        <a:lstStyle/>
        <a:p>
          <a:endParaRPr lang="en-US"/>
        </a:p>
      </dgm:t>
    </dgm:pt>
    <dgm:pt modelId="{CEA942D9-1449-4B0C-824B-3E8909680806}" type="pres">
      <dgm:prSet presAssocID="{7C5FB15B-AF5D-4ED4-96B3-58785598AA13}" presName="childNode" presStyleLbl="node1" presStyleIdx="0" presStyleCnt="3">
        <dgm:presLayoutVars>
          <dgm:bulletEnabled val="1"/>
        </dgm:presLayoutVars>
      </dgm:prSet>
      <dgm:spPr/>
      <dgm:t>
        <a:bodyPr/>
        <a:lstStyle/>
        <a:p>
          <a:endParaRPr lang="en-US"/>
        </a:p>
      </dgm:t>
    </dgm:pt>
    <dgm:pt modelId="{4B2263D8-67D8-499F-99B0-479335889BE0}" type="pres">
      <dgm:prSet presAssocID="{D92FF565-894B-4A67-BA63-733982F4AB06}" presName="hSp" presStyleCnt="0"/>
      <dgm:spPr/>
      <dgm:t>
        <a:bodyPr/>
        <a:lstStyle/>
        <a:p>
          <a:endParaRPr lang="en-US"/>
        </a:p>
      </dgm:t>
    </dgm:pt>
    <dgm:pt modelId="{673D8A69-036E-4E5C-8FF5-5BD65876B255}" type="pres">
      <dgm:prSet presAssocID="{D92FF565-894B-4A67-BA63-733982F4AB06}" presName="vProcSp" presStyleCnt="0"/>
      <dgm:spPr/>
      <dgm:t>
        <a:bodyPr/>
        <a:lstStyle/>
        <a:p>
          <a:endParaRPr lang="en-US"/>
        </a:p>
      </dgm:t>
    </dgm:pt>
    <dgm:pt modelId="{9BB3A4B2-B95E-4AC1-AA46-221E3F722EC5}" type="pres">
      <dgm:prSet presAssocID="{D92FF565-894B-4A67-BA63-733982F4AB06}" presName="vSp1" presStyleCnt="0"/>
      <dgm:spPr/>
      <dgm:t>
        <a:bodyPr/>
        <a:lstStyle/>
        <a:p>
          <a:endParaRPr lang="en-US"/>
        </a:p>
      </dgm:t>
    </dgm:pt>
    <dgm:pt modelId="{0EF7FC28-C85F-46D0-8F9C-1DB5FE6848B4}" type="pres">
      <dgm:prSet presAssocID="{D92FF565-894B-4A67-BA63-733982F4AB06}" presName="simulatedConn" presStyleLbl="solidFgAcc1" presStyleIdx="0" presStyleCnt="2"/>
      <dgm:spPr/>
      <dgm:t>
        <a:bodyPr/>
        <a:lstStyle/>
        <a:p>
          <a:endParaRPr lang="en-US"/>
        </a:p>
      </dgm:t>
    </dgm:pt>
    <dgm:pt modelId="{90389316-B4D1-47D8-B68D-807D4B0A7019}" type="pres">
      <dgm:prSet presAssocID="{D92FF565-894B-4A67-BA63-733982F4AB06}" presName="vSp2" presStyleCnt="0"/>
      <dgm:spPr/>
      <dgm:t>
        <a:bodyPr/>
        <a:lstStyle/>
        <a:p>
          <a:endParaRPr lang="en-US"/>
        </a:p>
      </dgm:t>
    </dgm:pt>
    <dgm:pt modelId="{1892D33F-6AAB-4745-B61E-D7958AAAAC22}" type="pres">
      <dgm:prSet presAssocID="{D92FF565-894B-4A67-BA63-733982F4AB06}" presName="sibTrans" presStyleCnt="0"/>
      <dgm:spPr/>
      <dgm:t>
        <a:bodyPr/>
        <a:lstStyle/>
        <a:p>
          <a:endParaRPr lang="en-US"/>
        </a:p>
      </dgm:t>
    </dgm:pt>
    <dgm:pt modelId="{4895B534-8962-4B94-98C7-B4D2846B80ED}" type="pres">
      <dgm:prSet presAssocID="{F0A0F77E-2839-4CBE-8D41-A1F9870DDB31}" presName="compositeNode" presStyleCnt="0">
        <dgm:presLayoutVars>
          <dgm:bulletEnabled val="1"/>
        </dgm:presLayoutVars>
      </dgm:prSet>
      <dgm:spPr/>
      <dgm:t>
        <a:bodyPr/>
        <a:lstStyle/>
        <a:p>
          <a:endParaRPr lang="en-US"/>
        </a:p>
      </dgm:t>
    </dgm:pt>
    <dgm:pt modelId="{987BE4AB-4AD9-4ACA-8FE4-60EDA7FD3277}" type="pres">
      <dgm:prSet presAssocID="{F0A0F77E-2839-4CBE-8D41-A1F9870DDB31}" presName="bgRect" presStyleLbl="node1" presStyleIdx="1" presStyleCnt="3"/>
      <dgm:spPr/>
      <dgm:t>
        <a:bodyPr/>
        <a:lstStyle/>
        <a:p>
          <a:endParaRPr lang="en-US"/>
        </a:p>
      </dgm:t>
    </dgm:pt>
    <dgm:pt modelId="{DC7C8E43-0C81-4591-A819-EFD56BBF5898}" type="pres">
      <dgm:prSet presAssocID="{F0A0F77E-2839-4CBE-8D41-A1F9870DDB31}" presName="parentNode" presStyleLbl="node1" presStyleIdx="1" presStyleCnt="3">
        <dgm:presLayoutVars>
          <dgm:chMax val="0"/>
          <dgm:bulletEnabled val="1"/>
        </dgm:presLayoutVars>
      </dgm:prSet>
      <dgm:spPr/>
      <dgm:t>
        <a:bodyPr/>
        <a:lstStyle/>
        <a:p>
          <a:endParaRPr lang="en-US"/>
        </a:p>
      </dgm:t>
    </dgm:pt>
    <dgm:pt modelId="{680433A2-E4FD-4FDF-9F8F-2899DCE00572}" type="pres">
      <dgm:prSet presAssocID="{F0A0F77E-2839-4CBE-8D41-A1F9870DDB31}" presName="childNode" presStyleLbl="node1" presStyleIdx="1" presStyleCnt="3">
        <dgm:presLayoutVars>
          <dgm:bulletEnabled val="1"/>
        </dgm:presLayoutVars>
      </dgm:prSet>
      <dgm:spPr/>
      <dgm:t>
        <a:bodyPr/>
        <a:lstStyle/>
        <a:p>
          <a:endParaRPr lang="en-US"/>
        </a:p>
      </dgm:t>
    </dgm:pt>
    <dgm:pt modelId="{FD65C6BC-6B69-4263-A369-D5B5CD0184CF}" type="pres">
      <dgm:prSet presAssocID="{100D53C8-D6D6-4BCE-8C17-64ACB84736EE}" presName="hSp" presStyleCnt="0"/>
      <dgm:spPr/>
      <dgm:t>
        <a:bodyPr/>
        <a:lstStyle/>
        <a:p>
          <a:endParaRPr lang="en-US"/>
        </a:p>
      </dgm:t>
    </dgm:pt>
    <dgm:pt modelId="{27B18889-E86F-4898-90C6-18275DBEB8E6}" type="pres">
      <dgm:prSet presAssocID="{100D53C8-D6D6-4BCE-8C17-64ACB84736EE}" presName="vProcSp" presStyleCnt="0"/>
      <dgm:spPr/>
      <dgm:t>
        <a:bodyPr/>
        <a:lstStyle/>
        <a:p>
          <a:endParaRPr lang="en-US"/>
        </a:p>
      </dgm:t>
    </dgm:pt>
    <dgm:pt modelId="{68B70CDF-9D8B-455C-9986-8A80F33DD69C}" type="pres">
      <dgm:prSet presAssocID="{100D53C8-D6D6-4BCE-8C17-64ACB84736EE}" presName="vSp1" presStyleCnt="0"/>
      <dgm:spPr/>
      <dgm:t>
        <a:bodyPr/>
        <a:lstStyle/>
        <a:p>
          <a:endParaRPr lang="en-US"/>
        </a:p>
      </dgm:t>
    </dgm:pt>
    <dgm:pt modelId="{953A2822-AAE1-4F5E-92C4-BC2DCBEA5A90}" type="pres">
      <dgm:prSet presAssocID="{100D53C8-D6D6-4BCE-8C17-64ACB84736EE}" presName="simulatedConn" presStyleLbl="solidFgAcc1" presStyleIdx="1" presStyleCnt="2"/>
      <dgm:spPr/>
      <dgm:t>
        <a:bodyPr/>
        <a:lstStyle/>
        <a:p>
          <a:endParaRPr lang="en-US"/>
        </a:p>
      </dgm:t>
    </dgm:pt>
    <dgm:pt modelId="{208695E6-9092-4B28-84FA-A6EC88FCDA54}" type="pres">
      <dgm:prSet presAssocID="{100D53C8-D6D6-4BCE-8C17-64ACB84736EE}" presName="vSp2" presStyleCnt="0"/>
      <dgm:spPr/>
      <dgm:t>
        <a:bodyPr/>
        <a:lstStyle/>
        <a:p>
          <a:endParaRPr lang="en-US"/>
        </a:p>
      </dgm:t>
    </dgm:pt>
    <dgm:pt modelId="{AF16ABBF-4766-43DC-B24F-F7FDBCD33E6C}" type="pres">
      <dgm:prSet presAssocID="{100D53C8-D6D6-4BCE-8C17-64ACB84736EE}" presName="sibTrans" presStyleCnt="0"/>
      <dgm:spPr/>
      <dgm:t>
        <a:bodyPr/>
        <a:lstStyle/>
        <a:p>
          <a:endParaRPr lang="en-US"/>
        </a:p>
      </dgm:t>
    </dgm:pt>
    <dgm:pt modelId="{422E2490-DE1C-4687-985F-55632E19F8B3}" type="pres">
      <dgm:prSet presAssocID="{E11DEE48-3B3F-4EBC-99EF-0636B97AE746}" presName="compositeNode" presStyleCnt="0">
        <dgm:presLayoutVars>
          <dgm:bulletEnabled val="1"/>
        </dgm:presLayoutVars>
      </dgm:prSet>
      <dgm:spPr/>
      <dgm:t>
        <a:bodyPr/>
        <a:lstStyle/>
        <a:p>
          <a:endParaRPr lang="en-US"/>
        </a:p>
      </dgm:t>
    </dgm:pt>
    <dgm:pt modelId="{E82082A9-051D-4226-BC46-AC5FC5609F63}" type="pres">
      <dgm:prSet presAssocID="{E11DEE48-3B3F-4EBC-99EF-0636B97AE746}" presName="bgRect" presStyleLbl="node1" presStyleIdx="2" presStyleCnt="3"/>
      <dgm:spPr/>
      <dgm:t>
        <a:bodyPr/>
        <a:lstStyle/>
        <a:p>
          <a:endParaRPr lang="en-US"/>
        </a:p>
      </dgm:t>
    </dgm:pt>
    <dgm:pt modelId="{9AF19E83-84A1-4E32-8482-3DA971951E32}" type="pres">
      <dgm:prSet presAssocID="{E11DEE48-3B3F-4EBC-99EF-0636B97AE746}" presName="parentNode" presStyleLbl="node1" presStyleIdx="2" presStyleCnt="3">
        <dgm:presLayoutVars>
          <dgm:chMax val="0"/>
          <dgm:bulletEnabled val="1"/>
        </dgm:presLayoutVars>
      </dgm:prSet>
      <dgm:spPr/>
      <dgm:t>
        <a:bodyPr/>
        <a:lstStyle/>
        <a:p>
          <a:endParaRPr lang="en-US"/>
        </a:p>
      </dgm:t>
    </dgm:pt>
    <dgm:pt modelId="{C5FD695B-DDDD-4611-9B6D-F03399FA3F5B}" type="pres">
      <dgm:prSet presAssocID="{E11DEE48-3B3F-4EBC-99EF-0636B97AE746}" presName="childNode" presStyleLbl="node1" presStyleIdx="2" presStyleCnt="3">
        <dgm:presLayoutVars>
          <dgm:bulletEnabled val="1"/>
        </dgm:presLayoutVars>
      </dgm:prSet>
      <dgm:spPr/>
      <dgm:t>
        <a:bodyPr/>
        <a:lstStyle/>
        <a:p>
          <a:endParaRPr lang="en-US"/>
        </a:p>
      </dgm:t>
    </dgm:pt>
  </dgm:ptLst>
  <dgm:cxnLst>
    <dgm:cxn modelId="{25BB1699-61C9-4DA1-95AB-066861884364}" srcId="{62CA17D5-899F-4C64-8D96-8658DA1FCFCE}" destId="{E11DEE48-3B3F-4EBC-99EF-0636B97AE746}" srcOrd="2" destOrd="0" parTransId="{E2EA953C-2C23-4E1A-9ADA-65901F0BB7F3}" sibTransId="{485AA1C2-9B1A-46F4-B992-5B02FDD4CC41}"/>
    <dgm:cxn modelId="{2C36A09F-6D65-4C56-B04A-FD7A6E49DA81}" srcId="{7C5FB15B-AF5D-4ED4-96B3-58785598AA13}" destId="{55E0269B-9CCF-4F40-A2C4-E9A7C5A67A02}" srcOrd="0" destOrd="0" parTransId="{1E80922B-979F-4F90-8E0E-B2BC9D4ECEB2}" sibTransId="{8241A3E9-3F31-491B-90D4-57E797A8B026}"/>
    <dgm:cxn modelId="{43091725-C83D-4A6C-BB07-863775D5936F}" srcId="{62CA17D5-899F-4C64-8D96-8658DA1FCFCE}" destId="{F0A0F77E-2839-4CBE-8D41-A1F9870DDB31}" srcOrd="1" destOrd="0" parTransId="{C99F96B6-EB63-4294-865E-61AB54F2B1A9}" sibTransId="{100D53C8-D6D6-4BCE-8C17-64ACB84736EE}"/>
    <dgm:cxn modelId="{8556F941-AD1A-4F97-BB8B-1276B06E419F}" type="presOf" srcId="{B2CDA5FC-AF47-4505-B68D-DA3E46B420CF}" destId="{C5FD695B-DDDD-4611-9B6D-F03399FA3F5B}" srcOrd="0" destOrd="0" presId="urn:microsoft.com/office/officeart/2005/8/layout/hProcess7"/>
    <dgm:cxn modelId="{63FD89C1-9BA3-4335-982B-321EF309C030}" srcId="{F0A0F77E-2839-4CBE-8D41-A1F9870DDB31}" destId="{F55FED3C-878A-4A1D-9B30-D06FE2E375AF}" srcOrd="0" destOrd="0" parTransId="{67FCB006-E375-415D-AB12-0C0A7D6582B9}" sibTransId="{FFB67FD2-0F99-4182-B94E-F31AC8BE6C59}"/>
    <dgm:cxn modelId="{B5AA405A-DA92-415B-A4FB-D8396573896E}" type="presOf" srcId="{7C5FB15B-AF5D-4ED4-96B3-58785598AA13}" destId="{7545E58B-49A0-42CA-A61D-4AD5BA6FD56F}" srcOrd="0" destOrd="0" presId="urn:microsoft.com/office/officeart/2005/8/layout/hProcess7"/>
    <dgm:cxn modelId="{896112F6-31F1-4CBD-A4B5-E80E0A54BCF7}" type="presOf" srcId="{F0A0F77E-2839-4CBE-8D41-A1F9870DDB31}" destId="{987BE4AB-4AD9-4ACA-8FE4-60EDA7FD3277}" srcOrd="0" destOrd="0" presId="urn:microsoft.com/office/officeart/2005/8/layout/hProcess7"/>
    <dgm:cxn modelId="{7427ACE9-35D0-4592-BDB5-0A54DA6050F1}" type="presOf" srcId="{F55FED3C-878A-4A1D-9B30-D06FE2E375AF}" destId="{680433A2-E4FD-4FDF-9F8F-2899DCE00572}" srcOrd="0" destOrd="0" presId="urn:microsoft.com/office/officeart/2005/8/layout/hProcess7"/>
    <dgm:cxn modelId="{B282BFED-D41F-47EA-928B-1281A8B31025}" type="presOf" srcId="{F0A0F77E-2839-4CBE-8D41-A1F9870DDB31}" destId="{DC7C8E43-0C81-4591-A819-EFD56BBF5898}" srcOrd="1" destOrd="0" presId="urn:microsoft.com/office/officeart/2005/8/layout/hProcess7"/>
    <dgm:cxn modelId="{1C18640B-05DF-4FF1-AEBB-B053749E042E}" srcId="{62CA17D5-899F-4C64-8D96-8658DA1FCFCE}" destId="{7C5FB15B-AF5D-4ED4-96B3-58785598AA13}" srcOrd="0" destOrd="0" parTransId="{80131E8E-665B-4115-9022-6A0A3747FD6C}" sibTransId="{D92FF565-894B-4A67-BA63-733982F4AB06}"/>
    <dgm:cxn modelId="{7D9A2185-9401-4357-A3EC-42436D6E2344}" type="presOf" srcId="{E11DEE48-3B3F-4EBC-99EF-0636B97AE746}" destId="{E82082A9-051D-4226-BC46-AC5FC5609F63}" srcOrd="0" destOrd="0" presId="urn:microsoft.com/office/officeart/2005/8/layout/hProcess7"/>
    <dgm:cxn modelId="{3A488426-5983-49A1-A825-288BABEAA5F7}" srcId="{E11DEE48-3B3F-4EBC-99EF-0636B97AE746}" destId="{B2CDA5FC-AF47-4505-B68D-DA3E46B420CF}" srcOrd="0" destOrd="0" parTransId="{D7CF3C0E-F5B9-4A79-9864-C02581B93B1C}" sibTransId="{3F696C83-0101-48A5-9E52-2C0DB33E3377}"/>
    <dgm:cxn modelId="{41E3E48C-D3EC-4A2C-91C2-D4F6B7B28616}" type="presOf" srcId="{62CA17D5-899F-4C64-8D96-8658DA1FCFCE}" destId="{989BF03D-25BC-419D-9E3D-16DE0F05A0AD}" srcOrd="0" destOrd="0" presId="urn:microsoft.com/office/officeart/2005/8/layout/hProcess7"/>
    <dgm:cxn modelId="{738D7B75-C595-4DDD-A81B-48AA9E34A37A}" type="presOf" srcId="{55E0269B-9CCF-4F40-A2C4-E9A7C5A67A02}" destId="{CEA942D9-1449-4B0C-824B-3E8909680806}" srcOrd="0" destOrd="0" presId="urn:microsoft.com/office/officeart/2005/8/layout/hProcess7"/>
    <dgm:cxn modelId="{36133C25-0D2E-4972-92BC-BCDC1E0DFEC5}" type="presOf" srcId="{E11DEE48-3B3F-4EBC-99EF-0636B97AE746}" destId="{9AF19E83-84A1-4E32-8482-3DA971951E32}" srcOrd="1" destOrd="0" presId="urn:microsoft.com/office/officeart/2005/8/layout/hProcess7"/>
    <dgm:cxn modelId="{7871DA22-D8B2-41E7-9CA7-F3F537D72E6F}" type="presOf" srcId="{7C5FB15B-AF5D-4ED4-96B3-58785598AA13}" destId="{4FC18F8F-159E-4E58-B002-FF53C4DD1542}" srcOrd="1" destOrd="0" presId="urn:microsoft.com/office/officeart/2005/8/layout/hProcess7"/>
    <dgm:cxn modelId="{66297B42-90C1-4DD4-8468-1D7D1DB4017F}" type="presParOf" srcId="{989BF03D-25BC-419D-9E3D-16DE0F05A0AD}" destId="{6C7397DA-4D82-4386-B693-D68C2116012C}" srcOrd="0" destOrd="0" presId="urn:microsoft.com/office/officeart/2005/8/layout/hProcess7"/>
    <dgm:cxn modelId="{F5CE9E3B-4853-419D-B1F0-130C53742331}" type="presParOf" srcId="{6C7397DA-4D82-4386-B693-D68C2116012C}" destId="{7545E58B-49A0-42CA-A61D-4AD5BA6FD56F}" srcOrd="0" destOrd="0" presId="urn:microsoft.com/office/officeart/2005/8/layout/hProcess7"/>
    <dgm:cxn modelId="{75DDAD47-0BF3-4E63-8396-53756C852372}" type="presParOf" srcId="{6C7397DA-4D82-4386-B693-D68C2116012C}" destId="{4FC18F8F-159E-4E58-B002-FF53C4DD1542}" srcOrd="1" destOrd="0" presId="urn:microsoft.com/office/officeart/2005/8/layout/hProcess7"/>
    <dgm:cxn modelId="{878F4A7C-1377-4C5F-AEB5-A4DE3C0EE391}" type="presParOf" srcId="{6C7397DA-4D82-4386-B693-D68C2116012C}" destId="{CEA942D9-1449-4B0C-824B-3E8909680806}" srcOrd="2" destOrd="0" presId="urn:microsoft.com/office/officeart/2005/8/layout/hProcess7"/>
    <dgm:cxn modelId="{DB08D110-AE7C-4A94-82CD-20EFA10CB3DC}" type="presParOf" srcId="{989BF03D-25BC-419D-9E3D-16DE0F05A0AD}" destId="{4B2263D8-67D8-499F-99B0-479335889BE0}" srcOrd="1" destOrd="0" presId="urn:microsoft.com/office/officeart/2005/8/layout/hProcess7"/>
    <dgm:cxn modelId="{E8FE57E1-E7E1-42D5-8826-98D0DE4043D5}" type="presParOf" srcId="{989BF03D-25BC-419D-9E3D-16DE0F05A0AD}" destId="{673D8A69-036E-4E5C-8FF5-5BD65876B255}" srcOrd="2" destOrd="0" presId="urn:microsoft.com/office/officeart/2005/8/layout/hProcess7"/>
    <dgm:cxn modelId="{DF20B68E-7028-4098-A0E2-541723546680}" type="presParOf" srcId="{673D8A69-036E-4E5C-8FF5-5BD65876B255}" destId="{9BB3A4B2-B95E-4AC1-AA46-221E3F722EC5}" srcOrd="0" destOrd="0" presId="urn:microsoft.com/office/officeart/2005/8/layout/hProcess7"/>
    <dgm:cxn modelId="{00CD3153-3F38-4210-8859-2E2D4DCC56B0}" type="presParOf" srcId="{673D8A69-036E-4E5C-8FF5-5BD65876B255}" destId="{0EF7FC28-C85F-46D0-8F9C-1DB5FE6848B4}" srcOrd="1" destOrd="0" presId="urn:microsoft.com/office/officeart/2005/8/layout/hProcess7"/>
    <dgm:cxn modelId="{EFFA35E5-B327-48E0-9787-E0CACB07DE46}" type="presParOf" srcId="{673D8A69-036E-4E5C-8FF5-5BD65876B255}" destId="{90389316-B4D1-47D8-B68D-807D4B0A7019}" srcOrd="2" destOrd="0" presId="urn:microsoft.com/office/officeart/2005/8/layout/hProcess7"/>
    <dgm:cxn modelId="{EC7E0F95-E6A4-4021-9BA1-FC430737D17A}" type="presParOf" srcId="{989BF03D-25BC-419D-9E3D-16DE0F05A0AD}" destId="{1892D33F-6AAB-4745-B61E-D7958AAAAC22}" srcOrd="3" destOrd="0" presId="urn:microsoft.com/office/officeart/2005/8/layout/hProcess7"/>
    <dgm:cxn modelId="{244FB5E0-E6A4-4A1B-8907-2B49A6771FA9}" type="presParOf" srcId="{989BF03D-25BC-419D-9E3D-16DE0F05A0AD}" destId="{4895B534-8962-4B94-98C7-B4D2846B80ED}" srcOrd="4" destOrd="0" presId="urn:microsoft.com/office/officeart/2005/8/layout/hProcess7"/>
    <dgm:cxn modelId="{C5627B29-D665-45E5-860B-9B842A3B06CA}" type="presParOf" srcId="{4895B534-8962-4B94-98C7-B4D2846B80ED}" destId="{987BE4AB-4AD9-4ACA-8FE4-60EDA7FD3277}" srcOrd="0" destOrd="0" presId="urn:microsoft.com/office/officeart/2005/8/layout/hProcess7"/>
    <dgm:cxn modelId="{302B9BC5-C49D-4A3C-B15E-499FE5686B2A}" type="presParOf" srcId="{4895B534-8962-4B94-98C7-B4D2846B80ED}" destId="{DC7C8E43-0C81-4591-A819-EFD56BBF5898}" srcOrd="1" destOrd="0" presId="urn:microsoft.com/office/officeart/2005/8/layout/hProcess7"/>
    <dgm:cxn modelId="{FC67AE6B-0D09-44F3-A6D0-0DE8A070DC40}" type="presParOf" srcId="{4895B534-8962-4B94-98C7-B4D2846B80ED}" destId="{680433A2-E4FD-4FDF-9F8F-2899DCE00572}" srcOrd="2" destOrd="0" presId="urn:microsoft.com/office/officeart/2005/8/layout/hProcess7"/>
    <dgm:cxn modelId="{3C6A3473-7A51-43CF-850C-C5E5A1686688}" type="presParOf" srcId="{989BF03D-25BC-419D-9E3D-16DE0F05A0AD}" destId="{FD65C6BC-6B69-4263-A369-D5B5CD0184CF}" srcOrd="5" destOrd="0" presId="urn:microsoft.com/office/officeart/2005/8/layout/hProcess7"/>
    <dgm:cxn modelId="{772B29F2-A445-4EAF-9B70-189F294ED4CD}" type="presParOf" srcId="{989BF03D-25BC-419D-9E3D-16DE0F05A0AD}" destId="{27B18889-E86F-4898-90C6-18275DBEB8E6}" srcOrd="6" destOrd="0" presId="urn:microsoft.com/office/officeart/2005/8/layout/hProcess7"/>
    <dgm:cxn modelId="{BF2EB547-9227-4DBE-8767-2A9C85EF154E}" type="presParOf" srcId="{27B18889-E86F-4898-90C6-18275DBEB8E6}" destId="{68B70CDF-9D8B-455C-9986-8A80F33DD69C}" srcOrd="0" destOrd="0" presId="urn:microsoft.com/office/officeart/2005/8/layout/hProcess7"/>
    <dgm:cxn modelId="{0078D665-7D7B-4ACC-87D9-F705A801C994}" type="presParOf" srcId="{27B18889-E86F-4898-90C6-18275DBEB8E6}" destId="{953A2822-AAE1-4F5E-92C4-BC2DCBEA5A90}" srcOrd="1" destOrd="0" presId="urn:microsoft.com/office/officeart/2005/8/layout/hProcess7"/>
    <dgm:cxn modelId="{6D874752-FDEC-4204-ADF1-C447B66BF7EE}" type="presParOf" srcId="{27B18889-E86F-4898-90C6-18275DBEB8E6}" destId="{208695E6-9092-4B28-84FA-A6EC88FCDA54}" srcOrd="2" destOrd="0" presId="urn:microsoft.com/office/officeart/2005/8/layout/hProcess7"/>
    <dgm:cxn modelId="{8B5EE633-4A54-4B1F-A163-4AE40F10D574}" type="presParOf" srcId="{989BF03D-25BC-419D-9E3D-16DE0F05A0AD}" destId="{AF16ABBF-4766-43DC-B24F-F7FDBCD33E6C}" srcOrd="7" destOrd="0" presId="urn:microsoft.com/office/officeart/2005/8/layout/hProcess7"/>
    <dgm:cxn modelId="{350CDE55-33D9-4342-8217-2739A51C82A0}" type="presParOf" srcId="{989BF03D-25BC-419D-9E3D-16DE0F05A0AD}" destId="{422E2490-DE1C-4687-985F-55632E19F8B3}" srcOrd="8" destOrd="0" presId="urn:microsoft.com/office/officeart/2005/8/layout/hProcess7"/>
    <dgm:cxn modelId="{6B0C3733-5DA2-4DD0-A621-5BC88A302BC8}" type="presParOf" srcId="{422E2490-DE1C-4687-985F-55632E19F8B3}" destId="{E82082A9-051D-4226-BC46-AC5FC5609F63}" srcOrd="0" destOrd="0" presId="urn:microsoft.com/office/officeart/2005/8/layout/hProcess7"/>
    <dgm:cxn modelId="{378578FC-44D3-4D11-AEA5-EE6E25BB3086}" type="presParOf" srcId="{422E2490-DE1C-4687-985F-55632E19F8B3}" destId="{9AF19E83-84A1-4E32-8482-3DA971951E32}" srcOrd="1" destOrd="0" presId="urn:microsoft.com/office/officeart/2005/8/layout/hProcess7"/>
    <dgm:cxn modelId="{3CD94D82-496E-483E-AB2E-CFF742C2874F}" type="presParOf" srcId="{422E2490-DE1C-4687-985F-55632E19F8B3}" destId="{C5FD695B-DDDD-4611-9B6D-F03399FA3F5B}"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CA17D5-899F-4C64-8D96-8658DA1FCFCE}"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en-US"/>
        </a:p>
      </dgm:t>
    </dgm:pt>
    <dgm:pt modelId="{7C5FB15B-AF5D-4ED4-96B3-58785598AA13}">
      <dgm:prSet phldrT="[Text]"/>
      <dgm:spPr/>
      <dgm:t>
        <a:bodyPr/>
        <a:lstStyle/>
        <a:p>
          <a:r>
            <a:rPr lang="en-US" dirty="0" smtClean="0">
              <a:solidFill>
                <a:schemeClr val="tx1"/>
              </a:solidFill>
            </a:rPr>
            <a:t>REPORT</a:t>
          </a:r>
          <a:endParaRPr lang="en-US" dirty="0">
            <a:solidFill>
              <a:schemeClr val="tx1"/>
            </a:solidFill>
          </a:endParaRPr>
        </a:p>
      </dgm:t>
    </dgm:pt>
    <dgm:pt modelId="{80131E8E-665B-4115-9022-6A0A3747FD6C}" type="parTrans" cxnId="{1C18640B-05DF-4FF1-AEBB-B053749E042E}">
      <dgm:prSet/>
      <dgm:spPr/>
      <dgm:t>
        <a:bodyPr/>
        <a:lstStyle/>
        <a:p>
          <a:endParaRPr lang="en-US">
            <a:solidFill>
              <a:schemeClr val="tx1"/>
            </a:solidFill>
          </a:endParaRPr>
        </a:p>
      </dgm:t>
    </dgm:pt>
    <dgm:pt modelId="{D92FF565-894B-4A67-BA63-733982F4AB06}" type="sibTrans" cxnId="{1C18640B-05DF-4FF1-AEBB-B053749E042E}">
      <dgm:prSet/>
      <dgm:spPr/>
      <dgm:t>
        <a:bodyPr/>
        <a:lstStyle/>
        <a:p>
          <a:endParaRPr lang="en-US">
            <a:solidFill>
              <a:schemeClr val="tx1"/>
            </a:solidFill>
          </a:endParaRPr>
        </a:p>
      </dgm:t>
    </dgm:pt>
    <dgm:pt modelId="{55E0269B-9CCF-4F40-A2C4-E9A7C5A67A02}">
      <dgm:prSet phldrT="[Text]"/>
      <dgm:spPr/>
      <dgm:t>
        <a:bodyPr/>
        <a:lstStyle/>
        <a:p>
          <a:r>
            <a:rPr lang="en-US" dirty="0" smtClean="0">
              <a:solidFill>
                <a:schemeClr val="tx1"/>
              </a:solidFill>
            </a:rPr>
            <a:t>A report of suspected </a:t>
          </a:r>
          <a:r>
            <a:rPr lang="en-US" b="1" dirty="0" smtClean="0">
              <a:solidFill>
                <a:schemeClr val="tx1"/>
              </a:solidFill>
            </a:rPr>
            <a:t>child abuse </a:t>
          </a:r>
          <a:r>
            <a:rPr lang="en-US" dirty="0" smtClean="0">
              <a:solidFill>
                <a:schemeClr val="tx1"/>
              </a:solidFill>
            </a:rPr>
            <a:t>is received by the </a:t>
          </a:r>
          <a:r>
            <a:rPr lang="en-US" b="1" dirty="0" smtClean="0">
              <a:solidFill>
                <a:schemeClr val="tx1"/>
              </a:solidFill>
            </a:rPr>
            <a:t>department</a:t>
          </a:r>
          <a:r>
            <a:rPr lang="en-US" dirty="0" smtClean="0">
              <a:solidFill>
                <a:schemeClr val="tx1"/>
              </a:solidFill>
            </a:rPr>
            <a:t>.  The report contains information on suspected child abuse that happened in another state to a child who lives in </a:t>
          </a:r>
          <a:r>
            <a:rPr lang="en-US" dirty="0" smtClean="0">
              <a:solidFill>
                <a:schemeClr val="tx1"/>
              </a:solidFill>
            </a:rPr>
            <a:t>Pennsylvania</a:t>
          </a:r>
          <a:endParaRPr lang="en-US" dirty="0">
            <a:solidFill>
              <a:schemeClr val="tx1"/>
            </a:solidFill>
          </a:endParaRPr>
        </a:p>
      </dgm:t>
    </dgm:pt>
    <dgm:pt modelId="{1E80922B-979F-4F90-8E0E-B2BC9D4ECEB2}" type="parTrans" cxnId="{2C36A09F-6D65-4C56-B04A-FD7A6E49DA81}">
      <dgm:prSet/>
      <dgm:spPr/>
      <dgm:t>
        <a:bodyPr/>
        <a:lstStyle/>
        <a:p>
          <a:endParaRPr lang="en-US">
            <a:solidFill>
              <a:schemeClr val="tx1"/>
            </a:solidFill>
          </a:endParaRPr>
        </a:p>
      </dgm:t>
    </dgm:pt>
    <dgm:pt modelId="{8241A3E9-3F31-491B-90D4-57E797A8B026}" type="sibTrans" cxnId="{2C36A09F-6D65-4C56-B04A-FD7A6E49DA81}">
      <dgm:prSet/>
      <dgm:spPr/>
      <dgm:t>
        <a:bodyPr/>
        <a:lstStyle/>
        <a:p>
          <a:endParaRPr lang="en-US">
            <a:solidFill>
              <a:schemeClr val="tx1"/>
            </a:solidFill>
          </a:endParaRPr>
        </a:p>
      </dgm:t>
    </dgm:pt>
    <dgm:pt modelId="{F0A0F77E-2839-4CBE-8D41-A1F9870DDB31}">
      <dgm:prSet phldrT="[Text]"/>
      <dgm:spPr/>
      <dgm:t>
        <a:bodyPr/>
        <a:lstStyle/>
        <a:p>
          <a:r>
            <a:rPr lang="en-US" dirty="0" smtClean="0">
              <a:solidFill>
                <a:schemeClr val="tx1"/>
              </a:solidFill>
            </a:rPr>
            <a:t>REFER</a:t>
          </a:r>
          <a:endParaRPr lang="en-US" dirty="0">
            <a:solidFill>
              <a:schemeClr val="tx1"/>
            </a:solidFill>
          </a:endParaRPr>
        </a:p>
      </dgm:t>
    </dgm:pt>
    <dgm:pt modelId="{C99F96B6-EB63-4294-865E-61AB54F2B1A9}" type="parTrans" cxnId="{43091725-C83D-4A6C-BB07-863775D5936F}">
      <dgm:prSet/>
      <dgm:spPr/>
      <dgm:t>
        <a:bodyPr/>
        <a:lstStyle/>
        <a:p>
          <a:endParaRPr lang="en-US">
            <a:solidFill>
              <a:schemeClr val="tx1"/>
            </a:solidFill>
          </a:endParaRPr>
        </a:p>
      </dgm:t>
    </dgm:pt>
    <dgm:pt modelId="{100D53C8-D6D6-4BCE-8C17-64ACB84736EE}" type="sibTrans" cxnId="{43091725-C83D-4A6C-BB07-863775D5936F}">
      <dgm:prSet/>
      <dgm:spPr/>
      <dgm:t>
        <a:bodyPr/>
        <a:lstStyle/>
        <a:p>
          <a:endParaRPr lang="en-US">
            <a:solidFill>
              <a:schemeClr val="tx1"/>
            </a:solidFill>
          </a:endParaRPr>
        </a:p>
      </dgm:t>
    </dgm:pt>
    <dgm:pt modelId="{F55FED3C-878A-4A1D-9B30-D06FE2E375AF}">
      <dgm:prSet phldrT="[Text]" custT="1"/>
      <dgm:spPr/>
      <dgm:t>
        <a:bodyPr/>
        <a:lstStyle/>
        <a:p>
          <a:r>
            <a:rPr lang="en-US" sz="2000" dirty="0" smtClean="0">
              <a:solidFill>
                <a:schemeClr val="tx1"/>
              </a:solidFill>
            </a:rPr>
            <a:t>The department refers the report to the </a:t>
          </a:r>
          <a:r>
            <a:rPr lang="en-US" sz="2000" b="1" dirty="0" smtClean="0">
              <a:solidFill>
                <a:schemeClr val="tx1"/>
              </a:solidFill>
            </a:rPr>
            <a:t>county agency where the child lives</a:t>
          </a:r>
          <a:r>
            <a:rPr lang="en-US" sz="2000" dirty="0" smtClean="0">
              <a:solidFill>
                <a:schemeClr val="tx1"/>
              </a:solidFill>
            </a:rPr>
            <a:t> in Pennsylvania</a:t>
          </a:r>
          <a:endParaRPr lang="en-US" sz="2000" dirty="0">
            <a:solidFill>
              <a:schemeClr val="tx1"/>
            </a:solidFill>
          </a:endParaRPr>
        </a:p>
      </dgm:t>
    </dgm:pt>
    <dgm:pt modelId="{67FCB006-E375-415D-AB12-0C0A7D6582B9}" type="parTrans" cxnId="{63FD89C1-9BA3-4335-982B-321EF309C030}">
      <dgm:prSet/>
      <dgm:spPr/>
      <dgm:t>
        <a:bodyPr/>
        <a:lstStyle/>
        <a:p>
          <a:endParaRPr lang="en-US">
            <a:solidFill>
              <a:schemeClr val="tx1"/>
            </a:solidFill>
          </a:endParaRPr>
        </a:p>
      </dgm:t>
    </dgm:pt>
    <dgm:pt modelId="{FFB67FD2-0F99-4182-B94E-F31AC8BE6C59}" type="sibTrans" cxnId="{63FD89C1-9BA3-4335-982B-321EF309C030}">
      <dgm:prSet/>
      <dgm:spPr/>
      <dgm:t>
        <a:bodyPr/>
        <a:lstStyle/>
        <a:p>
          <a:endParaRPr lang="en-US">
            <a:solidFill>
              <a:schemeClr val="tx1"/>
            </a:solidFill>
          </a:endParaRPr>
        </a:p>
      </dgm:t>
    </dgm:pt>
    <dgm:pt modelId="{E11DEE48-3B3F-4EBC-99EF-0636B97AE746}">
      <dgm:prSet phldrT="[Text]"/>
      <dgm:spPr/>
      <dgm:t>
        <a:bodyPr/>
        <a:lstStyle/>
        <a:p>
          <a:r>
            <a:rPr lang="en-US" dirty="0" smtClean="0">
              <a:solidFill>
                <a:schemeClr val="tx1"/>
              </a:solidFill>
            </a:rPr>
            <a:t>INVESTIGATE</a:t>
          </a:r>
          <a:endParaRPr lang="en-US" dirty="0">
            <a:solidFill>
              <a:schemeClr val="tx1"/>
            </a:solidFill>
          </a:endParaRPr>
        </a:p>
      </dgm:t>
    </dgm:pt>
    <dgm:pt modelId="{E2EA953C-2C23-4E1A-9ADA-65901F0BB7F3}" type="parTrans" cxnId="{25BB1699-61C9-4DA1-95AB-066861884364}">
      <dgm:prSet/>
      <dgm:spPr/>
      <dgm:t>
        <a:bodyPr/>
        <a:lstStyle/>
        <a:p>
          <a:endParaRPr lang="en-US">
            <a:solidFill>
              <a:schemeClr val="tx1"/>
            </a:solidFill>
          </a:endParaRPr>
        </a:p>
      </dgm:t>
    </dgm:pt>
    <dgm:pt modelId="{485AA1C2-9B1A-46F4-B992-5B02FDD4CC41}" type="sibTrans" cxnId="{25BB1699-61C9-4DA1-95AB-066861884364}">
      <dgm:prSet/>
      <dgm:spPr/>
      <dgm:t>
        <a:bodyPr/>
        <a:lstStyle/>
        <a:p>
          <a:endParaRPr lang="en-US">
            <a:solidFill>
              <a:schemeClr val="tx1"/>
            </a:solidFill>
          </a:endParaRPr>
        </a:p>
      </dgm:t>
    </dgm:pt>
    <dgm:pt modelId="{B2CDA5FC-AF47-4505-B68D-DA3E46B420CF}">
      <dgm:prSet phldrT="[Text]"/>
      <dgm:spPr/>
      <dgm:t>
        <a:bodyPr/>
        <a:lstStyle/>
        <a:p>
          <a:r>
            <a:rPr lang="en-US" dirty="0" smtClean="0">
              <a:solidFill>
                <a:schemeClr val="tx1"/>
              </a:solidFill>
            </a:rPr>
            <a:t>If the other state’s child protective services agency cannot or will not investigate the report, it will be assigned as a </a:t>
          </a:r>
          <a:r>
            <a:rPr lang="en-US" b="1" dirty="0" smtClean="0">
              <a:solidFill>
                <a:schemeClr val="tx1"/>
              </a:solidFill>
            </a:rPr>
            <a:t>general protective services </a:t>
          </a:r>
          <a:r>
            <a:rPr lang="en-US" dirty="0" smtClean="0">
              <a:solidFill>
                <a:schemeClr val="tx1"/>
              </a:solidFill>
            </a:rPr>
            <a:t>report to the </a:t>
          </a:r>
          <a:r>
            <a:rPr lang="en-US" b="0" dirty="0" smtClean="0">
              <a:solidFill>
                <a:schemeClr val="tx1"/>
              </a:solidFill>
            </a:rPr>
            <a:t>county agency </a:t>
          </a:r>
          <a:r>
            <a:rPr lang="en-US" dirty="0" smtClean="0">
              <a:solidFill>
                <a:schemeClr val="tx1"/>
              </a:solidFill>
            </a:rPr>
            <a:t>where the child </a:t>
          </a:r>
          <a:r>
            <a:rPr lang="en-US" dirty="0" smtClean="0">
              <a:solidFill>
                <a:schemeClr val="tx1"/>
              </a:solidFill>
            </a:rPr>
            <a:t>lives</a:t>
          </a:r>
          <a:endParaRPr lang="en-US" dirty="0">
            <a:solidFill>
              <a:schemeClr val="tx1"/>
            </a:solidFill>
          </a:endParaRPr>
        </a:p>
      </dgm:t>
    </dgm:pt>
    <dgm:pt modelId="{D7CF3C0E-F5B9-4A79-9864-C02581B93B1C}" type="parTrans" cxnId="{3A488426-5983-49A1-A825-288BABEAA5F7}">
      <dgm:prSet/>
      <dgm:spPr/>
      <dgm:t>
        <a:bodyPr/>
        <a:lstStyle/>
        <a:p>
          <a:endParaRPr lang="en-US">
            <a:solidFill>
              <a:schemeClr val="tx1"/>
            </a:solidFill>
          </a:endParaRPr>
        </a:p>
      </dgm:t>
    </dgm:pt>
    <dgm:pt modelId="{3F696C83-0101-48A5-9E52-2C0DB33E3377}" type="sibTrans" cxnId="{3A488426-5983-49A1-A825-288BABEAA5F7}">
      <dgm:prSet/>
      <dgm:spPr/>
      <dgm:t>
        <a:bodyPr/>
        <a:lstStyle/>
        <a:p>
          <a:endParaRPr lang="en-US">
            <a:solidFill>
              <a:schemeClr val="tx1"/>
            </a:solidFill>
          </a:endParaRPr>
        </a:p>
      </dgm:t>
    </dgm:pt>
    <dgm:pt modelId="{989BF03D-25BC-419D-9E3D-16DE0F05A0AD}" type="pres">
      <dgm:prSet presAssocID="{62CA17D5-899F-4C64-8D96-8658DA1FCFCE}" presName="Name0" presStyleCnt="0">
        <dgm:presLayoutVars>
          <dgm:dir/>
          <dgm:animLvl val="lvl"/>
          <dgm:resizeHandles val="exact"/>
        </dgm:presLayoutVars>
      </dgm:prSet>
      <dgm:spPr/>
      <dgm:t>
        <a:bodyPr/>
        <a:lstStyle/>
        <a:p>
          <a:endParaRPr lang="en-US"/>
        </a:p>
      </dgm:t>
    </dgm:pt>
    <dgm:pt modelId="{6C7397DA-4D82-4386-B693-D68C2116012C}" type="pres">
      <dgm:prSet presAssocID="{7C5FB15B-AF5D-4ED4-96B3-58785598AA13}" presName="compositeNode" presStyleCnt="0">
        <dgm:presLayoutVars>
          <dgm:bulletEnabled val="1"/>
        </dgm:presLayoutVars>
      </dgm:prSet>
      <dgm:spPr/>
      <dgm:t>
        <a:bodyPr/>
        <a:lstStyle/>
        <a:p>
          <a:endParaRPr lang="en-US"/>
        </a:p>
      </dgm:t>
    </dgm:pt>
    <dgm:pt modelId="{7545E58B-49A0-42CA-A61D-4AD5BA6FD56F}" type="pres">
      <dgm:prSet presAssocID="{7C5FB15B-AF5D-4ED4-96B3-58785598AA13}" presName="bgRect" presStyleLbl="node1" presStyleIdx="0" presStyleCnt="3"/>
      <dgm:spPr/>
      <dgm:t>
        <a:bodyPr/>
        <a:lstStyle/>
        <a:p>
          <a:endParaRPr lang="en-US"/>
        </a:p>
      </dgm:t>
    </dgm:pt>
    <dgm:pt modelId="{4FC18F8F-159E-4E58-B002-FF53C4DD1542}" type="pres">
      <dgm:prSet presAssocID="{7C5FB15B-AF5D-4ED4-96B3-58785598AA13}" presName="parentNode" presStyleLbl="node1" presStyleIdx="0" presStyleCnt="3">
        <dgm:presLayoutVars>
          <dgm:chMax val="0"/>
          <dgm:bulletEnabled val="1"/>
        </dgm:presLayoutVars>
      </dgm:prSet>
      <dgm:spPr/>
      <dgm:t>
        <a:bodyPr/>
        <a:lstStyle/>
        <a:p>
          <a:endParaRPr lang="en-US"/>
        </a:p>
      </dgm:t>
    </dgm:pt>
    <dgm:pt modelId="{CEA942D9-1449-4B0C-824B-3E8909680806}" type="pres">
      <dgm:prSet presAssocID="{7C5FB15B-AF5D-4ED4-96B3-58785598AA13}" presName="childNode" presStyleLbl="node1" presStyleIdx="0" presStyleCnt="3">
        <dgm:presLayoutVars>
          <dgm:bulletEnabled val="1"/>
        </dgm:presLayoutVars>
      </dgm:prSet>
      <dgm:spPr/>
      <dgm:t>
        <a:bodyPr/>
        <a:lstStyle/>
        <a:p>
          <a:endParaRPr lang="en-US"/>
        </a:p>
      </dgm:t>
    </dgm:pt>
    <dgm:pt modelId="{4B2263D8-67D8-499F-99B0-479335889BE0}" type="pres">
      <dgm:prSet presAssocID="{D92FF565-894B-4A67-BA63-733982F4AB06}" presName="hSp" presStyleCnt="0"/>
      <dgm:spPr/>
      <dgm:t>
        <a:bodyPr/>
        <a:lstStyle/>
        <a:p>
          <a:endParaRPr lang="en-US"/>
        </a:p>
      </dgm:t>
    </dgm:pt>
    <dgm:pt modelId="{673D8A69-036E-4E5C-8FF5-5BD65876B255}" type="pres">
      <dgm:prSet presAssocID="{D92FF565-894B-4A67-BA63-733982F4AB06}" presName="vProcSp" presStyleCnt="0"/>
      <dgm:spPr/>
      <dgm:t>
        <a:bodyPr/>
        <a:lstStyle/>
        <a:p>
          <a:endParaRPr lang="en-US"/>
        </a:p>
      </dgm:t>
    </dgm:pt>
    <dgm:pt modelId="{9BB3A4B2-B95E-4AC1-AA46-221E3F722EC5}" type="pres">
      <dgm:prSet presAssocID="{D92FF565-894B-4A67-BA63-733982F4AB06}" presName="vSp1" presStyleCnt="0"/>
      <dgm:spPr/>
      <dgm:t>
        <a:bodyPr/>
        <a:lstStyle/>
        <a:p>
          <a:endParaRPr lang="en-US"/>
        </a:p>
      </dgm:t>
    </dgm:pt>
    <dgm:pt modelId="{0EF7FC28-C85F-46D0-8F9C-1DB5FE6848B4}" type="pres">
      <dgm:prSet presAssocID="{D92FF565-894B-4A67-BA63-733982F4AB06}" presName="simulatedConn" presStyleLbl="solidFgAcc1" presStyleIdx="0" presStyleCnt="2"/>
      <dgm:spPr/>
      <dgm:t>
        <a:bodyPr/>
        <a:lstStyle/>
        <a:p>
          <a:endParaRPr lang="en-US"/>
        </a:p>
      </dgm:t>
    </dgm:pt>
    <dgm:pt modelId="{90389316-B4D1-47D8-B68D-807D4B0A7019}" type="pres">
      <dgm:prSet presAssocID="{D92FF565-894B-4A67-BA63-733982F4AB06}" presName="vSp2" presStyleCnt="0"/>
      <dgm:spPr/>
      <dgm:t>
        <a:bodyPr/>
        <a:lstStyle/>
        <a:p>
          <a:endParaRPr lang="en-US"/>
        </a:p>
      </dgm:t>
    </dgm:pt>
    <dgm:pt modelId="{1892D33F-6AAB-4745-B61E-D7958AAAAC22}" type="pres">
      <dgm:prSet presAssocID="{D92FF565-894B-4A67-BA63-733982F4AB06}" presName="sibTrans" presStyleCnt="0"/>
      <dgm:spPr/>
      <dgm:t>
        <a:bodyPr/>
        <a:lstStyle/>
        <a:p>
          <a:endParaRPr lang="en-US"/>
        </a:p>
      </dgm:t>
    </dgm:pt>
    <dgm:pt modelId="{4895B534-8962-4B94-98C7-B4D2846B80ED}" type="pres">
      <dgm:prSet presAssocID="{F0A0F77E-2839-4CBE-8D41-A1F9870DDB31}" presName="compositeNode" presStyleCnt="0">
        <dgm:presLayoutVars>
          <dgm:bulletEnabled val="1"/>
        </dgm:presLayoutVars>
      </dgm:prSet>
      <dgm:spPr/>
      <dgm:t>
        <a:bodyPr/>
        <a:lstStyle/>
        <a:p>
          <a:endParaRPr lang="en-US"/>
        </a:p>
      </dgm:t>
    </dgm:pt>
    <dgm:pt modelId="{987BE4AB-4AD9-4ACA-8FE4-60EDA7FD3277}" type="pres">
      <dgm:prSet presAssocID="{F0A0F77E-2839-4CBE-8D41-A1F9870DDB31}" presName="bgRect" presStyleLbl="node1" presStyleIdx="1" presStyleCnt="3"/>
      <dgm:spPr/>
      <dgm:t>
        <a:bodyPr/>
        <a:lstStyle/>
        <a:p>
          <a:endParaRPr lang="en-US"/>
        </a:p>
      </dgm:t>
    </dgm:pt>
    <dgm:pt modelId="{DC7C8E43-0C81-4591-A819-EFD56BBF5898}" type="pres">
      <dgm:prSet presAssocID="{F0A0F77E-2839-4CBE-8D41-A1F9870DDB31}" presName="parentNode" presStyleLbl="node1" presStyleIdx="1" presStyleCnt="3">
        <dgm:presLayoutVars>
          <dgm:chMax val="0"/>
          <dgm:bulletEnabled val="1"/>
        </dgm:presLayoutVars>
      </dgm:prSet>
      <dgm:spPr/>
      <dgm:t>
        <a:bodyPr/>
        <a:lstStyle/>
        <a:p>
          <a:endParaRPr lang="en-US"/>
        </a:p>
      </dgm:t>
    </dgm:pt>
    <dgm:pt modelId="{680433A2-E4FD-4FDF-9F8F-2899DCE00572}" type="pres">
      <dgm:prSet presAssocID="{F0A0F77E-2839-4CBE-8D41-A1F9870DDB31}" presName="childNode" presStyleLbl="node1" presStyleIdx="1" presStyleCnt="3">
        <dgm:presLayoutVars>
          <dgm:bulletEnabled val="1"/>
        </dgm:presLayoutVars>
      </dgm:prSet>
      <dgm:spPr/>
      <dgm:t>
        <a:bodyPr/>
        <a:lstStyle/>
        <a:p>
          <a:endParaRPr lang="en-US"/>
        </a:p>
      </dgm:t>
    </dgm:pt>
    <dgm:pt modelId="{FD65C6BC-6B69-4263-A369-D5B5CD0184CF}" type="pres">
      <dgm:prSet presAssocID="{100D53C8-D6D6-4BCE-8C17-64ACB84736EE}" presName="hSp" presStyleCnt="0"/>
      <dgm:spPr/>
      <dgm:t>
        <a:bodyPr/>
        <a:lstStyle/>
        <a:p>
          <a:endParaRPr lang="en-US"/>
        </a:p>
      </dgm:t>
    </dgm:pt>
    <dgm:pt modelId="{27B18889-E86F-4898-90C6-18275DBEB8E6}" type="pres">
      <dgm:prSet presAssocID="{100D53C8-D6D6-4BCE-8C17-64ACB84736EE}" presName="vProcSp" presStyleCnt="0"/>
      <dgm:spPr/>
      <dgm:t>
        <a:bodyPr/>
        <a:lstStyle/>
        <a:p>
          <a:endParaRPr lang="en-US"/>
        </a:p>
      </dgm:t>
    </dgm:pt>
    <dgm:pt modelId="{68B70CDF-9D8B-455C-9986-8A80F33DD69C}" type="pres">
      <dgm:prSet presAssocID="{100D53C8-D6D6-4BCE-8C17-64ACB84736EE}" presName="vSp1" presStyleCnt="0"/>
      <dgm:spPr/>
      <dgm:t>
        <a:bodyPr/>
        <a:lstStyle/>
        <a:p>
          <a:endParaRPr lang="en-US"/>
        </a:p>
      </dgm:t>
    </dgm:pt>
    <dgm:pt modelId="{953A2822-AAE1-4F5E-92C4-BC2DCBEA5A90}" type="pres">
      <dgm:prSet presAssocID="{100D53C8-D6D6-4BCE-8C17-64ACB84736EE}" presName="simulatedConn" presStyleLbl="solidFgAcc1" presStyleIdx="1" presStyleCnt="2"/>
      <dgm:spPr/>
      <dgm:t>
        <a:bodyPr/>
        <a:lstStyle/>
        <a:p>
          <a:endParaRPr lang="en-US"/>
        </a:p>
      </dgm:t>
    </dgm:pt>
    <dgm:pt modelId="{208695E6-9092-4B28-84FA-A6EC88FCDA54}" type="pres">
      <dgm:prSet presAssocID="{100D53C8-D6D6-4BCE-8C17-64ACB84736EE}" presName="vSp2" presStyleCnt="0"/>
      <dgm:spPr/>
      <dgm:t>
        <a:bodyPr/>
        <a:lstStyle/>
        <a:p>
          <a:endParaRPr lang="en-US"/>
        </a:p>
      </dgm:t>
    </dgm:pt>
    <dgm:pt modelId="{AF16ABBF-4766-43DC-B24F-F7FDBCD33E6C}" type="pres">
      <dgm:prSet presAssocID="{100D53C8-D6D6-4BCE-8C17-64ACB84736EE}" presName="sibTrans" presStyleCnt="0"/>
      <dgm:spPr/>
      <dgm:t>
        <a:bodyPr/>
        <a:lstStyle/>
        <a:p>
          <a:endParaRPr lang="en-US"/>
        </a:p>
      </dgm:t>
    </dgm:pt>
    <dgm:pt modelId="{422E2490-DE1C-4687-985F-55632E19F8B3}" type="pres">
      <dgm:prSet presAssocID="{E11DEE48-3B3F-4EBC-99EF-0636B97AE746}" presName="compositeNode" presStyleCnt="0">
        <dgm:presLayoutVars>
          <dgm:bulletEnabled val="1"/>
        </dgm:presLayoutVars>
      </dgm:prSet>
      <dgm:spPr/>
      <dgm:t>
        <a:bodyPr/>
        <a:lstStyle/>
        <a:p>
          <a:endParaRPr lang="en-US"/>
        </a:p>
      </dgm:t>
    </dgm:pt>
    <dgm:pt modelId="{E82082A9-051D-4226-BC46-AC5FC5609F63}" type="pres">
      <dgm:prSet presAssocID="{E11DEE48-3B3F-4EBC-99EF-0636B97AE746}" presName="bgRect" presStyleLbl="node1" presStyleIdx="2" presStyleCnt="3"/>
      <dgm:spPr/>
      <dgm:t>
        <a:bodyPr/>
        <a:lstStyle/>
        <a:p>
          <a:endParaRPr lang="en-US"/>
        </a:p>
      </dgm:t>
    </dgm:pt>
    <dgm:pt modelId="{9AF19E83-84A1-4E32-8482-3DA971951E32}" type="pres">
      <dgm:prSet presAssocID="{E11DEE48-3B3F-4EBC-99EF-0636B97AE746}" presName="parentNode" presStyleLbl="node1" presStyleIdx="2" presStyleCnt="3">
        <dgm:presLayoutVars>
          <dgm:chMax val="0"/>
          <dgm:bulletEnabled val="1"/>
        </dgm:presLayoutVars>
      </dgm:prSet>
      <dgm:spPr/>
      <dgm:t>
        <a:bodyPr/>
        <a:lstStyle/>
        <a:p>
          <a:endParaRPr lang="en-US"/>
        </a:p>
      </dgm:t>
    </dgm:pt>
    <dgm:pt modelId="{C5FD695B-DDDD-4611-9B6D-F03399FA3F5B}" type="pres">
      <dgm:prSet presAssocID="{E11DEE48-3B3F-4EBC-99EF-0636B97AE746}" presName="childNode" presStyleLbl="node1" presStyleIdx="2" presStyleCnt="3">
        <dgm:presLayoutVars>
          <dgm:bulletEnabled val="1"/>
        </dgm:presLayoutVars>
      </dgm:prSet>
      <dgm:spPr/>
      <dgm:t>
        <a:bodyPr/>
        <a:lstStyle/>
        <a:p>
          <a:endParaRPr lang="en-US"/>
        </a:p>
      </dgm:t>
    </dgm:pt>
  </dgm:ptLst>
  <dgm:cxnLst>
    <dgm:cxn modelId="{4221BA4E-4B6E-4805-9FD4-3A8A3CF7A56A}" type="presOf" srcId="{E11DEE48-3B3F-4EBC-99EF-0636B97AE746}" destId="{9AF19E83-84A1-4E32-8482-3DA971951E32}" srcOrd="1" destOrd="0" presId="urn:microsoft.com/office/officeart/2005/8/layout/hProcess7"/>
    <dgm:cxn modelId="{1B4C2ED7-6310-4487-A998-88E5180F9E36}" type="presOf" srcId="{E11DEE48-3B3F-4EBC-99EF-0636B97AE746}" destId="{E82082A9-051D-4226-BC46-AC5FC5609F63}" srcOrd="0" destOrd="0" presId="urn:microsoft.com/office/officeart/2005/8/layout/hProcess7"/>
    <dgm:cxn modelId="{63FD89C1-9BA3-4335-982B-321EF309C030}" srcId="{F0A0F77E-2839-4CBE-8D41-A1F9870DDB31}" destId="{F55FED3C-878A-4A1D-9B30-D06FE2E375AF}" srcOrd="0" destOrd="0" parTransId="{67FCB006-E375-415D-AB12-0C0A7D6582B9}" sibTransId="{FFB67FD2-0F99-4182-B94E-F31AC8BE6C59}"/>
    <dgm:cxn modelId="{DFDD1005-7267-4510-A1C0-2F354C0957BE}" type="presOf" srcId="{7C5FB15B-AF5D-4ED4-96B3-58785598AA13}" destId="{7545E58B-49A0-42CA-A61D-4AD5BA6FD56F}" srcOrd="0" destOrd="0" presId="urn:microsoft.com/office/officeart/2005/8/layout/hProcess7"/>
    <dgm:cxn modelId="{A10A305B-2168-42B1-BD63-E0506A153258}" type="presOf" srcId="{F55FED3C-878A-4A1D-9B30-D06FE2E375AF}" destId="{680433A2-E4FD-4FDF-9F8F-2899DCE00572}" srcOrd="0" destOrd="0" presId="urn:microsoft.com/office/officeart/2005/8/layout/hProcess7"/>
    <dgm:cxn modelId="{2C36A09F-6D65-4C56-B04A-FD7A6E49DA81}" srcId="{7C5FB15B-AF5D-4ED4-96B3-58785598AA13}" destId="{55E0269B-9CCF-4F40-A2C4-E9A7C5A67A02}" srcOrd="0" destOrd="0" parTransId="{1E80922B-979F-4F90-8E0E-B2BC9D4ECEB2}" sibTransId="{8241A3E9-3F31-491B-90D4-57E797A8B026}"/>
    <dgm:cxn modelId="{718A8579-24F3-4008-BDF5-51E10741AFF0}" type="presOf" srcId="{B2CDA5FC-AF47-4505-B68D-DA3E46B420CF}" destId="{C5FD695B-DDDD-4611-9B6D-F03399FA3F5B}" srcOrd="0" destOrd="0" presId="urn:microsoft.com/office/officeart/2005/8/layout/hProcess7"/>
    <dgm:cxn modelId="{6277152B-040F-481C-B8C7-B4D4847CFA7C}" type="presOf" srcId="{F0A0F77E-2839-4CBE-8D41-A1F9870DDB31}" destId="{DC7C8E43-0C81-4591-A819-EFD56BBF5898}" srcOrd="1" destOrd="0" presId="urn:microsoft.com/office/officeart/2005/8/layout/hProcess7"/>
    <dgm:cxn modelId="{43091725-C83D-4A6C-BB07-863775D5936F}" srcId="{62CA17D5-899F-4C64-8D96-8658DA1FCFCE}" destId="{F0A0F77E-2839-4CBE-8D41-A1F9870DDB31}" srcOrd="1" destOrd="0" parTransId="{C99F96B6-EB63-4294-865E-61AB54F2B1A9}" sibTransId="{100D53C8-D6D6-4BCE-8C17-64ACB84736EE}"/>
    <dgm:cxn modelId="{25BB1699-61C9-4DA1-95AB-066861884364}" srcId="{62CA17D5-899F-4C64-8D96-8658DA1FCFCE}" destId="{E11DEE48-3B3F-4EBC-99EF-0636B97AE746}" srcOrd="2" destOrd="0" parTransId="{E2EA953C-2C23-4E1A-9ADA-65901F0BB7F3}" sibTransId="{485AA1C2-9B1A-46F4-B992-5B02FDD4CC41}"/>
    <dgm:cxn modelId="{1C18640B-05DF-4FF1-AEBB-B053749E042E}" srcId="{62CA17D5-899F-4C64-8D96-8658DA1FCFCE}" destId="{7C5FB15B-AF5D-4ED4-96B3-58785598AA13}" srcOrd="0" destOrd="0" parTransId="{80131E8E-665B-4115-9022-6A0A3747FD6C}" sibTransId="{D92FF565-894B-4A67-BA63-733982F4AB06}"/>
    <dgm:cxn modelId="{19E5250B-BE60-4A54-B61A-0027865EB77D}" type="presOf" srcId="{7C5FB15B-AF5D-4ED4-96B3-58785598AA13}" destId="{4FC18F8F-159E-4E58-B002-FF53C4DD1542}" srcOrd="1" destOrd="0" presId="urn:microsoft.com/office/officeart/2005/8/layout/hProcess7"/>
    <dgm:cxn modelId="{2CF460A7-4280-44E8-957C-4C4333B3DEE2}" type="presOf" srcId="{62CA17D5-899F-4C64-8D96-8658DA1FCFCE}" destId="{989BF03D-25BC-419D-9E3D-16DE0F05A0AD}" srcOrd="0" destOrd="0" presId="urn:microsoft.com/office/officeart/2005/8/layout/hProcess7"/>
    <dgm:cxn modelId="{5C33959E-4B0F-45D1-8475-D48E55BFB242}" type="presOf" srcId="{55E0269B-9CCF-4F40-A2C4-E9A7C5A67A02}" destId="{CEA942D9-1449-4B0C-824B-3E8909680806}" srcOrd="0" destOrd="0" presId="urn:microsoft.com/office/officeart/2005/8/layout/hProcess7"/>
    <dgm:cxn modelId="{3F21BB7F-F1A3-43CA-8AFA-60357BB96C77}" type="presOf" srcId="{F0A0F77E-2839-4CBE-8D41-A1F9870DDB31}" destId="{987BE4AB-4AD9-4ACA-8FE4-60EDA7FD3277}" srcOrd="0" destOrd="0" presId="urn:microsoft.com/office/officeart/2005/8/layout/hProcess7"/>
    <dgm:cxn modelId="{3A488426-5983-49A1-A825-288BABEAA5F7}" srcId="{E11DEE48-3B3F-4EBC-99EF-0636B97AE746}" destId="{B2CDA5FC-AF47-4505-B68D-DA3E46B420CF}" srcOrd="0" destOrd="0" parTransId="{D7CF3C0E-F5B9-4A79-9864-C02581B93B1C}" sibTransId="{3F696C83-0101-48A5-9E52-2C0DB33E3377}"/>
    <dgm:cxn modelId="{2288ED90-AC4B-4B35-8FBA-A6A25D960947}" type="presParOf" srcId="{989BF03D-25BC-419D-9E3D-16DE0F05A0AD}" destId="{6C7397DA-4D82-4386-B693-D68C2116012C}" srcOrd="0" destOrd="0" presId="urn:microsoft.com/office/officeart/2005/8/layout/hProcess7"/>
    <dgm:cxn modelId="{1286E0F1-5B74-448F-B75E-EADECC43875F}" type="presParOf" srcId="{6C7397DA-4D82-4386-B693-D68C2116012C}" destId="{7545E58B-49A0-42CA-A61D-4AD5BA6FD56F}" srcOrd="0" destOrd="0" presId="urn:microsoft.com/office/officeart/2005/8/layout/hProcess7"/>
    <dgm:cxn modelId="{91B95566-A5C8-428A-9117-FB89AE798C87}" type="presParOf" srcId="{6C7397DA-4D82-4386-B693-D68C2116012C}" destId="{4FC18F8F-159E-4E58-B002-FF53C4DD1542}" srcOrd="1" destOrd="0" presId="urn:microsoft.com/office/officeart/2005/8/layout/hProcess7"/>
    <dgm:cxn modelId="{28F8562B-FA9F-4B31-83CA-8AADB9FAC4A1}" type="presParOf" srcId="{6C7397DA-4D82-4386-B693-D68C2116012C}" destId="{CEA942D9-1449-4B0C-824B-3E8909680806}" srcOrd="2" destOrd="0" presId="urn:microsoft.com/office/officeart/2005/8/layout/hProcess7"/>
    <dgm:cxn modelId="{3F0C0250-99A8-4695-89C9-A7CB1D1D1DE7}" type="presParOf" srcId="{989BF03D-25BC-419D-9E3D-16DE0F05A0AD}" destId="{4B2263D8-67D8-499F-99B0-479335889BE0}" srcOrd="1" destOrd="0" presId="urn:microsoft.com/office/officeart/2005/8/layout/hProcess7"/>
    <dgm:cxn modelId="{8D4CBC36-BB2A-44AF-9454-04074215739C}" type="presParOf" srcId="{989BF03D-25BC-419D-9E3D-16DE0F05A0AD}" destId="{673D8A69-036E-4E5C-8FF5-5BD65876B255}" srcOrd="2" destOrd="0" presId="urn:microsoft.com/office/officeart/2005/8/layout/hProcess7"/>
    <dgm:cxn modelId="{2BABF7F7-3BE4-4016-A7C2-ED72A9D1C3F3}" type="presParOf" srcId="{673D8A69-036E-4E5C-8FF5-5BD65876B255}" destId="{9BB3A4B2-B95E-4AC1-AA46-221E3F722EC5}" srcOrd="0" destOrd="0" presId="urn:microsoft.com/office/officeart/2005/8/layout/hProcess7"/>
    <dgm:cxn modelId="{A8EE9142-0000-40AD-BA4E-53C5445BCB6A}" type="presParOf" srcId="{673D8A69-036E-4E5C-8FF5-5BD65876B255}" destId="{0EF7FC28-C85F-46D0-8F9C-1DB5FE6848B4}" srcOrd="1" destOrd="0" presId="urn:microsoft.com/office/officeart/2005/8/layout/hProcess7"/>
    <dgm:cxn modelId="{410E9818-324E-4030-9D9D-8BE2EB06E471}" type="presParOf" srcId="{673D8A69-036E-4E5C-8FF5-5BD65876B255}" destId="{90389316-B4D1-47D8-B68D-807D4B0A7019}" srcOrd="2" destOrd="0" presId="urn:microsoft.com/office/officeart/2005/8/layout/hProcess7"/>
    <dgm:cxn modelId="{8FCDC2BE-C907-4594-946E-0D37BA0D9628}" type="presParOf" srcId="{989BF03D-25BC-419D-9E3D-16DE0F05A0AD}" destId="{1892D33F-6AAB-4745-B61E-D7958AAAAC22}" srcOrd="3" destOrd="0" presId="urn:microsoft.com/office/officeart/2005/8/layout/hProcess7"/>
    <dgm:cxn modelId="{77C806C2-549A-43FF-85AF-01629A5FF06E}" type="presParOf" srcId="{989BF03D-25BC-419D-9E3D-16DE0F05A0AD}" destId="{4895B534-8962-4B94-98C7-B4D2846B80ED}" srcOrd="4" destOrd="0" presId="urn:microsoft.com/office/officeart/2005/8/layout/hProcess7"/>
    <dgm:cxn modelId="{DECD8ADD-661F-433F-8A6F-2C9E07C75C70}" type="presParOf" srcId="{4895B534-8962-4B94-98C7-B4D2846B80ED}" destId="{987BE4AB-4AD9-4ACA-8FE4-60EDA7FD3277}" srcOrd="0" destOrd="0" presId="urn:microsoft.com/office/officeart/2005/8/layout/hProcess7"/>
    <dgm:cxn modelId="{3FE742BA-2721-4FF9-9CE7-21670252790C}" type="presParOf" srcId="{4895B534-8962-4B94-98C7-B4D2846B80ED}" destId="{DC7C8E43-0C81-4591-A819-EFD56BBF5898}" srcOrd="1" destOrd="0" presId="urn:microsoft.com/office/officeart/2005/8/layout/hProcess7"/>
    <dgm:cxn modelId="{53ED09A5-3C76-4EF6-BEAF-9E2ED9BA7B90}" type="presParOf" srcId="{4895B534-8962-4B94-98C7-B4D2846B80ED}" destId="{680433A2-E4FD-4FDF-9F8F-2899DCE00572}" srcOrd="2" destOrd="0" presId="urn:microsoft.com/office/officeart/2005/8/layout/hProcess7"/>
    <dgm:cxn modelId="{8F2EEBD5-558E-4EB9-ACEF-3F796491403E}" type="presParOf" srcId="{989BF03D-25BC-419D-9E3D-16DE0F05A0AD}" destId="{FD65C6BC-6B69-4263-A369-D5B5CD0184CF}" srcOrd="5" destOrd="0" presId="urn:microsoft.com/office/officeart/2005/8/layout/hProcess7"/>
    <dgm:cxn modelId="{8E8D8588-31E1-45C2-BC21-9DB1E2CBC598}" type="presParOf" srcId="{989BF03D-25BC-419D-9E3D-16DE0F05A0AD}" destId="{27B18889-E86F-4898-90C6-18275DBEB8E6}" srcOrd="6" destOrd="0" presId="urn:microsoft.com/office/officeart/2005/8/layout/hProcess7"/>
    <dgm:cxn modelId="{3628B6C4-B318-49B0-8353-49570E716ABA}" type="presParOf" srcId="{27B18889-E86F-4898-90C6-18275DBEB8E6}" destId="{68B70CDF-9D8B-455C-9986-8A80F33DD69C}" srcOrd="0" destOrd="0" presId="urn:microsoft.com/office/officeart/2005/8/layout/hProcess7"/>
    <dgm:cxn modelId="{CF46738C-3B19-4602-8513-B0F12DD2DEF6}" type="presParOf" srcId="{27B18889-E86F-4898-90C6-18275DBEB8E6}" destId="{953A2822-AAE1-4F5E-92C4-BC2DCBEA5A90}" srcOrd="1" destOrd="0" presId="urn:microsoft.com/office/officeart/2005/8/layout/hProcess7"/>
    <dgm:cxn modelId="{646CE353-BD3A-4D5D-9BFF-6068F1F14EB3}" type="presParOf" srcId="{27B18889-E86F-4898-90C6-18275DBEB8E6}" destId="{208695E6-9092-4B28-84FA-A6EC88FCDA54}" srcOrd="2" destOrd="0" presId="urn:microsoft.com/office/officeart/2005/8/layout/hProcess7"/>
    <dgm:cxn modelId="{CD6C72B7-669D-4EAE-9B78-B87CCF35CB25}" type="presParOf" srcId="{989BF03D-25BC-419D-9E3D-16DE0F05A0AD}" destId="{AF16ABBF-4766-43DC-B24F-F7FDBCD33E6C}" srcOrd="7" destOrd="0" presId="urn:microsoft.com/office/officeart/2005/8/layout/hProcess7"/>
    <dgm:cxn modelId="{D4CBA9B5-3286-4567-9897-C2ADB6DE546C}" type="presParOf" srcId="{989BF03D-25BC-419D-9E3D-16DE0F05A0AD}" destId="{422E2490-DE1C-4687-985F-55632E19F8B3}" srcOrd="8" destOrd="0" presId="urn:microsoft.com/office/officeart/2005/8/layout/hProcess7"/>
    <dgm:cxn modelId="{9441687B-22BF-4084-B9BA-1D1BF0D52C35}" type="presParOf" srcId="{422E2490-DE1C-4687-985F-55632E19F8B3}" destId="{E82082A9-051D-4226-BC46-AC5FC5609F63}" srcOrd="0" destOrd="0" presId="urn:microsoft.com/office/officeart/2005/8/layout/hProcess7"/>
    <dgm:cxn modelId="{85149EB2-A0BB-44BB-9B49-3CED15455511}" type="presParOf" srcId="{422E2490-DE1C-4687-985F-55632E19F8B3}" destId="{9AF19E83-84A1-4E32-8482-3DA971951E32}" srcOrd="1" destOrd="0" presId="urn:microsoft.com/office/officeart/2005/8/layout/hProcess7"/>
    <dgm:cxn modelId="{92B934F6-6BCD-42B2-A123-EE876EFB18C4}" type="presParOf" srcId="{422E2490-DE1C-4687-985F-55632E19F8B3}" destId="{C5FD695B-DDDD-4611-9B6D-F03399FA3F5B}"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45E58B-49A0-42CA-A61D-4AD5BA6FD56F}">
      <dsp:nvSpPr>
        <dsp:cNvPr id="0" name=""/>
        <dsp:cNvSpPr/>
      </dsp:nvSpPr>
      <dsp:spPr>
        <a:xfrm>
          <a:off x="668" y="1358830"/>
          <a:ext cx="2878782" cy="3454538"/>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6299" rIns="137795" bIns="0" numCol="1" spcCol="1270" anchor="t" anchorCtr="0">
          <a:noAutofit/>
        </a:bodyPr>
        <a:lstStyle/>
        <a:p>
          <a:pPr lvl="0" algn="r" defTabSz="1377950">
            <a:lnSpc>
              <a:spcPct val="90000"/>
            </a:lnSpc>
            <a:spcBef>
              <a:spcPct val="0"/>
            </a:spcBef>
            <a:spcAft>
              <a:spcPct val="35000"/>
            </a:spcAft>
          </a:pPr>
          <a:r>
            <a:rPr lang="en-US" sz="3100" kern="1200" dirty="0" smtClean="0">
              <a:solidFill>
                <a:schemeClr val="tx1"/>
              </a:solidFill>
            </a:rPr>
            <a:t>REPORT</a:t>
          </a:r>
          <a:endParaRPr lang="en-US" sz="3100" kern="1200" dirty="0">
            <a:solidFill>
              <a:schemeClr val="tx1"/>
            </a:solidFill>
          </a:endParaRPr>
        </a:p>
      </dsp:txBody>
      <dsp:txXfrm rot="16200000">
        <a:off x="-1127813" y="2487313"/>
        <a:ext cx="2832721" cy="575756"/>
      </dsp:txXfrm>
    </dsp:sp>
    <dsp:sp modelId="{CEA942D9-1449-4B0C-824B-3E8909680806}">
      <dsp:nvSpPr>
        <dsp:cNvPr id="0" name=""/>
        <dsp:cNvSpPr/>
      </dsp:nvSpPr>
      <dsp:spPr>
        <a:xfrm>
          <a:off x="576425" y="1358830"/>
          <a:ext cx="2144692" cy="345453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en-US" sz="1800" kern="1200" dirty="0" smtClean="0">
              <a:solidFill>
                <a:schemeClr val="tx1"/>
              </a:solidFill>
            </a:rPr>
            <a:t>A report of suspected </a:t>
          </a:r>
          <a:r>
            <a:rPr lang="en-US" sz="1800" b="1" kern="1200" dirty="0" smtClean="0">
              <a:solidFill>
                <a:schemeClr val="tx1"/>
              </a:solidFill>
            </a:rPr>
            <a:t>child abuse </a:t>
          </a:r>
          <a:r>
            <a:rPr lang="en-US" sz="1800" kern="1200" dirty="0" smtClean="0">
              <a:solidFill>
                <a:schemeClr val="tx1"/>
              </a:solidFill>
            </a:rPr>
            <a:t>that happens in a jurisdiction other than Pennsylvania and both the alleged </a:t>
          </a:r>
          <a:r>
            <a:rPr lang="en-US" sz="1800" b="1" kern="1200" dirty="0" smtClean="0">
              <a:solidFill>
                <a:schemeClr val="tx1"/>
              </a:solidFill>
            </a:rPr>
            <a:t>perpetrator</a:t>
          </a:r>
          <a:r>
            <a:rPr lang="en-US" sz="1800" kern="1200" dirty="0" smtClean="0">
              <a:solidFill>
                <a:schemeClr val="tx1"/>
              </a:solidFill>
            </a:rPr>
            <a:t> and the child are residents of Pennsylvania is received by the </a:t>
          </a:r>
          <a:r>
            <a:rPr lang="en-US" sz="1800" b="1" kern="1200" dirty="0" smtClean="0">
              <a:solidFill>
                <a:schemeClr val="tx1"/>
              </a:solidFill>
            </a:rPr>
            <a:t>department</a:t>
          </a:r>
          <a:endParaRPr lang="en-US" sz="1800" b="1" kern="1200" dirty="0">
            <a:solidFill>
              <a:schemeClr val="tx1"/>
            </a:solidFill>
          </a:endParaRPr>
        </a:p>
      </dsp:txBody>
      <dsp:txXfrm>
        <a:off x="576425" y="1358830"/>
        <a:ext cx="2144692" cy="3454538"/>
      </dsp:txXfrm>
    </dsp:sp>
    <dsp:sp modelId="{987BE4AB-4AD9-4ACA-8FE4-60EDA7FD3277}">
      <dsp:nvSpPr>
        <dsp:cNvPr id="0" name=""/>
        <dsp:cNvSpPr/>
      </dsp:nvSpPr>
      <dsp:spPr>
        <a:xfrm>
          <a:off x="2980208" y="1358830"/>
          <a:ext cx="2878782" cy="3454538"/>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6299" rIns="137795" bIns="0" numCol="1" spcCol="1270" anchor="t" anchorCtr="0">
          <a:noAutofit/>
        </a:bodyPr>
        <a:lstStyle/>
        <a:p>
          <a:pPr lvl="0" algn="r" defTabSz="1377950">
            <a:lnSpc>
              <a:spcPct val="90000"/>
            </a:lnSpc>
            <a:spcBef>
              <a:spcPct val="0"/>
            </a:spcBef>
            <a:spcAft>
              <a:spcPct val="35000"/>
            </a:spcAft>
          </a:pPr>
          <a:r>
            <a:rPr lang="en-US" sz="3100" kern="1200" dirty="0" smtClean="0">
              <a:solidFill>
                <a:schemeClr val="tx1"/>
              </a:solidFill>
            </a:rPr>
            <a:t>REFER</a:t>
          </a:r>
          <a:endParaRPr lang="en-US" sz="3100" kern="1200" dirty="0">
            <a:solidFill>
              <a:schemeClr val="tx1"/>
            </a:solidFill>
          </a:endParaRPr>
        </a:p>
      </dsp:txBody>
      <dsp:txXfrm rot="16200000">
        <a:off x="1851726" y="2487313"/>
        <a:ext cx="2832721" cy="575756"/>
      </dsp:txXfrm>
    </dsp:sp>
    <dsp:sp modelId="{0EF7FC28-C85F-46D0-8F9C-1DB5FE6848B4}">
      <dsp:nvSpPr>
        <dsp:cNvPr id="0" name=""/>
        <dsp:cNvSpPr/>
      </dsp:nvSpPr>
      <dsp:spPr>
        <a:xfrm rot="5400000">
          <a:off x="2740653" y="4105663"/>
          <a:ext cx="507898" cy="431817"/>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0433A2-E4FD-4FDF-9F8F-2899DCE00572}">
      <dsp:nvSpPr>
        <dsp:cNvPr id="0" name=""/>
        <dsp:cNvSpPr/>
      </dsp:nvSpPr>
      <dsp:spPr>
        <a:xfrm>
          <a:off x="3555965" y="1358830"/>
          <a:ext cx="2144692" cy="345453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en-US" sz="1800" kern="1200" dirty="0" smtClean="0">
              <a:solidFill>
                <a:schemeClr val="tx1"/>
              </a:solidFill>
            </a:rPr>
            <a:t>The department refers the report to the </a:t>
          </a:r>
          <a:r>
            <a:rPr lang="en-US" sz="1800" b="1" kern="1200" dirty="0" smtClean="0">
              <a:solidFill>
                <a:schemeClr val="tx1"/>
              </a:solidFill>
            </a:rPr>
            <a:t>county agency </a:t>
          </a:r>
          <a:r>
            <a:rPr lang="en-US" sz="1800" kern="1200" dirty="0" smtClean="0">
              <a:solidFill>
                <a:schemeClr val="tx1"/>
              </a:solidFill>
            </a:rPr>
            <a:t>where the child resides in Pennsylvania</a:t>
          </a:r>
          <a:endParaRPr lang="en-US" sz="1800" kern="1200" dirty="0">
            <a:solidFill>
              <a:schemeClr val="tx1"/>
            </a:solidFill>
          </a:endParaRPr>
        </a:p>
      </dsp:txBody>
      <dsp:txXfrm>
        <a:off x="3555965" y="1358830"/>
        <a:ext cx="2144692" cy="3454538"/>
      </dsp:txXfrm>
    </dsp:sp>
    <dsp:sp modelId="{E82082A9-051D-4226-BC46-AC5FC5609F63}">
      <dsp:nvSpPr>
        <dsp:cNvPr id="0" name=""/>
        <dsp:cNvSpPr/>
      </dsp:nvSpPr>
      <dsp:spPr>
        <a:xfrm>
          <a:off x="5959748" y="1358830"/>
          <a:ext cx="2878782" cy="3454538"/>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6299" rIns="137795" bIns="0" numCol="1" spcCol="1270" anchor="t" anchorCtr="0">
          <a:noAutofit/>
        </a:bodyPr>
        <a:lstStyle/>
        <a:p>
          <a:pPr lvl="0" algn="r" defTabSz="1377950">
            <a:lnSpc>
              <a:spcPct val="90000"/>
            </a:lnSpc>
            <a:spcBef>
              <a:spcPct val="0"/>
            </a:spcBef>
            <a:spcAft>
              <a:spcPct val="35000"/>
            </a:spcAft>
          </a:pPr>
          <a:r>
            <a:rPr lang="en-US" sz="3100" kern="1200" dirty="0" smtClean="0">
              <a:solidFill>
                <a:schemeClr val="tx1"/>
              </a:solidFill>
            </a:rPr>
            <a:t>INVESTIGATE</a:t>
          </a:r>
          <a:endParaRPr lang="en-US" sz="3100" kern="1200" dirty="0">
            <a:solidFill>
              <a:schemeClr val="tx1"/>
            </a:solidFill>
          </a:endParaRPr>
        </a:p>
      </dsp:txBody>
      <dsp:txXfrm rot="16200000">
        <a:off x="4831265" y="2487313"/>
        <a:ext cx="2832721" cy="575756"/>
      </dsp:txXfrm>
    </dsp:sp>
    <dsp:sp modelId="{953A2822-AAE1-4F5E-92C4-BC2DCBEA5A90}">
      <dsp:nvSpPr>
        <dsp:cNvPr id="0" name=""/>
        <dsp:cNvSpPr/>
      </dsp:nvSpPr>
      <dsp:spPr>
        <a:xfrm rot="5400000">
          <a:off x="5720193" y="4105663"/>
          <a:ext cx="507898" cy="431817"/>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FD695B-DDDD-4611-9B6D-F03399FA3F5B}">
      <dsp:nvSpPr>
        <dsp:cNvPr id="0" name=""/>
        <dsp:cNvSpPr/>
      </dsp:nvSpPr>
      <dsp:spPr>
        <a:xfrm>
          <a:off x="6535505" y="1358830"/>
          <a:ext cx="2144692" cy="345453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en-US" sz="1800" kern="1200" dirty="0" smtClean="0">
              <a:solidFill>
                <a:schemeClr val="tx1"/>
              </a:solidFill>
            </a:rPr>
            <a:t>The county agency will investigate the report as any other report of suspected child abuse if the other state’s child protective agency will not or cannot investigate</a:t>
          </a:r>
          <a:endParaRPr lang="en-US" sz="1800" kern="1200" dirty="0">
            <a:solidFill>
              <a:schemeClr val="tx1"/>
            </a:solidFill>
          </a:endParaRPr>
        </a:p>
      </dsp:txBody>
      <dsp:txXfrm>
        <a:off x="6535505" y="1358830"/>
        <a:ext cx="2144692" cy="34545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45E58B-49A0-42CA-A61D-4AD5BA6FD56F}">
      <dsp:nvSpPr>
        <dsp:cNvPr id="0" name=""/>
        <dsp:cNvSpPr/>
      </dsp:nvSpPr>
      <dsp:spPr>
        <a:xfrm>
          <a:off x="661" y="1344357"/>
          <a:ext cx="2844608" cy="3413530"/>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6299" rIns="137795" bIns="0" numCol="1" spcCol="1270" anchor="t" anchorCtr="0">
          <a:noAutofit/>
        </a:bodyPr>
        <a:lstStyle/>
        <a:p>
          <a:pPr lvl="0" algn="r" defTabSz="1377950">
            <a:lnSpc>
              <a:spcPct val="90000"/>
            </a:lnSpc>
            <a:spcBef>
              <a:spcPct val="0"/>
            </a:spcBef>
            <a:spcAft>
              <a:spcPct val="35000"/>
            </a:spcAft>
          </a:pPr>
          <a:r>
            <a:rPr lang="en-US" sz="3100" kern="1200" dirty="0" smtClean="0">
              <a:solidFill>
                <a:schemeClr val="tx1"/>
              </a:solidFill>
            </a:rPr>
            <a:t>REPORT</a:t>
          </a:r>
          <a:endParaRPr lang="en-US" sz="3100" kern="1200" dirty="0">
            <a:solidFill>
              <a:schemeClr val="tx1"/>
            </a:solidFill>
          </a:endParaRPr>
        </a:p>
      </dsp:txBody>
      <dsp:txXfrm rot="16200000">
        <a:off x="-1114425" y="2459444"/>
        <a:ext cx="2799094" cy="568921"/>
      </dsp:txXfrm>
    </dsp:sp>
    <dsp:sp modelId="{CEA942D9-1449-4B0C-824B-3E8909680806}">
      <dsp:nvSpPr>
        <dsp:cNvPr id="0" name=""/>
        <dsp:cNvSpPr/>
      </dsp:nvSpPr>
      <dsp:spPr>
        <a:xfrm>
          <a:off x="569582" y="1344357"/>
          <a:ext cx="2119233" cy="341353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5151" rIns="0" bIns="0" numCol="1" spcCol="1270" anchor="t" anchorCtr="0">
          <a:noAutofit/>
        </a:bodyPr>
        <a:lstStyle/>
        <a:p>
          <a:pPr lvl="0" algn="l" defTabSz="844550">
            <a:lnSpc>
              <a:spcPct val="90000"/>
            </a:lnSpc>
            <a:spcBef>
              <a:spcPct val="0"/>
            </a:spcBef>
            <a:spcAft>
              <a:spcPct val="35000"/>
            </a:spcAft>
          </a:pPr>
          <a:r>
            <a:rPr lang="en-US" sz="1900" kern="1200" dirty="0" smtClean="0">
              <a:solidFill>
                <a:schemeClr val="tx1"/>
              </a:solidFill>
            </a:rPr>
            <a:t>A report of suspected </a:t>
          </a:r>
          <a:r>
            <a:rPr lang="en-US" sz="1900" b="1" kern="1200" dirty="0" smtClean="0">
              <a:solidFill>
                <a:schemeClr val="tx1"/>
              </a:solidFill>
            </a:rPr>
            <a:t>child abuse </a:t>
          </a:r>
          <a:r>
            <a:rPr lang="en-US" sz="1900" kern="1200" dirty="0" smtClean="0">
              <a:solidFill>
                <a:schemeClr val="tx1"/>
              </a:solidFill>
            </a:rPr>
            <a:t>that happens in a jurisdiction other than Pennsylvania and only the alleged </a:t>
          </a:r>
          <a:r>
            <a:rPr lang="en-US" sz="1900" b="1" kern="1200" dirty="0" smtClean="0">
              <a:solidFill>
                <a:schemeClr val="tx1"/>
              </a:solidFill>
            </a:rPr>
            <a:t>perpetrator</a:t>
          </a:r>
          <a:r>
            <a:rPr lang="en-US" sz="1900" kern="1200" dirty="0" smtClean="0">
              <a:solidFill>
                <a:schemeClr val="tx1"/>
              </a:solidFill>
            </a:rPr>
            <a:t> is a resident of Pennsylvania is received by the </a:t>
          </a:r>
          <a:r>
            <a:rPr lang="en-US" sz="1900" b="1" kern="1200" dirty="0" smtClean="0">
              <a:solidFill>
                <a:schemeClr val="tx1"/>
              </a:solidFill>
            </a:rPr>
            <a:t>department</a:t>
          </a:r>
          <a:r>
            <a:rPr lang="en-US" sz="1900" kern="1200" dirty="0" smtClean="0">
              <a:solidFill>
                <a:schemeClr val="tx1"/>
              </a:solidFill>
            </a:rPr>
            <a:t>.</a:t>
          </a:r>
          <a:endParaRPr lang="en-US" sz="1900" kern="1200" dirty="0">
            <a:solidFill>
              <a:schemeClr val="tx1"/>
            </a:solidFill>
          </a:endParaRPr>
        </a:p>
      </dsp:txBody>
      <dsp:txXfrm>
        <a:off x="569582" y="1344357"/>
        <a:ext cx="2119233" cy="3413530"/>
      </dsp:txXfrm>
    </dsp:sp>
    <dsp:sp modelId="{987BE4AB-4AD9-4ACA-8FE4-60EDA7FD3277}">
      <dsp:nvSpPr>
        <dsp:cNvPr id="0" name=""/>
        <dsp:cNvSpPr/>
      </dsp:nvSpPr>
      <dsp:spPr>
        <a:xfrm>
          <a:off x="2944830" y="1344357"/>
          <a:ext cx="2844608" cy="3413530"/>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6299" rIns="137795" bIns="0" numCol="1" spcCol="1270" anchor="t" anchorCtr="0">
          <a:noAutofit/>
        </a:bodyPr>
        <a:lstStyle/>
        <a:p>
          <a:pPr lvl="0" algn="r" defTabSz="1377950">
            <a:lnSpc>
              <a:spcPct val="90000"/>
            </a:lnSpc>
            <a:spcBef>
              <a:spcPct val="0"/>
            </a:spcBef>
            <a:spcAft>
              <a:spcPct val="35000"/>
            </a:spcAft>
          </a:pPr>
          <a:r>
            <a:rPr lang="en-US" sz="3100" kern="1200" dirty="0" smtClean="0">
              <a:solidFill>
                <a:schemeClr val="tx1"/>
              </a:solidFill>
            </a:rPr>
            <a:t>REFER</a:t>
          </a:r>
          <a:endParaRPr lang="en-US" sz="3100" kern="1200" dirty="0">
            <a:solidFill>
              <a:schemeClr val="tx1"/>
            </a:solidFill>
          </a:endParaRPr>
        </a:p>
      </dsp:txBody>
      <dsp:txXfrm rot="16200000">
        <a:off x="1829744" y="2459444"/>
        <a:ext cx="2799094" cy="568921"/>
      </dsp:txXfrm>
    </dsp:sp>
    <dsp:sp modelId="{0EF7FC28-C85F-46D0-8F9C-1DB5FE6848B4}">
      <dsp:nvSpPr>
        <dsp:cNvPr id="0" name=""/>
        <dsp:cNvSpPr/>
      </dsp:nvSpPr>
      <dsp:spPr>
        <a:xfrm rot="5400000">
          <a:off x="2708119" y="4058583"/>
          <a:ext cx="501869" cy="426691"/>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0433A2-E4FD-4FDF-9F8F-2899DCE00572}">
      <dsp:nvSpPr>
        <dsp:cNvPr id="0" name=""/>
        <dsp:cNvSpPr/>
      </dsp:nvSpPr>
      <dsp:spPr>
        <a:xfrm>
          <a:off x="3513752" y="1344357"/>
          <a:ext cx="2119233" cy="341353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en-US" sz="2000" kern="1200" dirty="0" smtClean="0">
              <a:solidFill>
                <a:schemeClr val="tx1"/>
              </a:solidFill>
            </a:rPr>
            <a:t>The department refers the report to the </a:t>
          </a:r>
          <a:r>
            <a:rPr lang="en-US" sz="2000" b="1" kern="1200" dirty="0" smtClean="0">
              <a:solidFill>
                <a:schemeClr val="tx1"/>
              </a:solidFill>
            </a:rPr>
            <a:t>county agency </a:t>
          </a:r>
          <a:r>
            <a:rPr lang="en-US" sz="2000" kern="1200" dirty="0" smtClean="0">
              <a:solidFill>
                <a:schemeClr val="tx1"/>
              </a:solidFill>
            </a:rPr>
            <a:t>where the  alleged perpetrator resides in Pennsylvania</a:t>
          </a:r>
          <a:endParaRPr lang="en-US" sz="2000" kern="1200" dirty="0">
            <a:solidFill>
              <a:schemeClr val="tx1"/>
            </a:solidFill>
          </a:endParaRPr>
        </a:p>
      </dsp:txBody>
      <dsp:txXfrm>
        <a:off x="3513752" y="1344357"/>
        <a:ext cx="2119233" cy="3413530"/>
      </dsp:txXfrm>
    </dsp:sp>
    <dsp:sp modelId="{E82082A9-051D-4226-BC46-AC5FC5609F63}">
      <dsp:nvSpPr>
        <dsp:cNvPr id="0" name=""/>
        <dsp:cNvSpPr/>
      </dsp:nvSpPr>
      <dsp:spPr>
        <a:xfrm>
          <a:off x="5889000" y="1344357"/>
          <a:ext cx="2844608" cy="3413530"/>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6299" rIns="137795" bIns="0" numCol="1" spcCol="1270" anchor="t" anchorCtr="0">
          <a:noAutofit/>
        </a:bodyPr>
        <a:lstStyle/>
        <a:p>
          <a:pPr lvl="0" algn="r" defTabSz="1377950">
            <a:lnSpc>
              <a:spcPct val="90000"/>
            </a:lnSpc>
            <a:spcBef>
              <a:spcPct val="0"/>
            </a:spcBef>
            <a:spcAft>
              <a:spcPct val="35000"/>
            </a:spcAft>
          </a:pPr>
          <a:r>
            <a:rPr lang="en-US" sz="3100" kern="1200" dirty="0" smtClean="0">
              <a:solidFill>
                <a:schemeClr val="tx1"/>
              </a:solidFill>
            </a:rPr>
            <a:t>INVESTIGATE</a:t>
          </a:r>
          <a:endParaRPr lang="en-US" sz="3100" kern="1200" dirty="0">
            <a:solidFill>
              <a:schemeClr val="tx1"/>
            </a:solidFill>
          </a:endParaRPr>
        </a:p>
      </dsp:txBody>
      <dsp:txXfrm rot="16200000">
        <a:off x="4773914" y="2459444"/>
        <a:ext cx="2799094" cy="568921"/>
      </dsp:txXfrm>
    </dsp:sp>
    <dsp:sp modelId="{953A2822-AAE1-4F5E-92C4-BC2DCBEA5A90}">
      <dsp:nvSpPr>
        <dsp:cNvPr id="0" name=""/>
        <dsp:cNvSpPr/>
      </dsp:nvSpPr>
      <dsp:spPr>
        <a:xfrm rot="5400000">
          <a:off x="5652288" y="4058583"/>
          <a:ext cx="501869" cy="426691"/>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FD695B-DDDD-4611-9B6D-F03399FA3F5B}">
      <dsp:nvSpPr>
        <dsp:cNvPr id="0" name=""/>
        <dsp:cNvSpPr/>
      </dsp:nvSpPr>
      <dsp:spPr>
        <a:xfrm>
          <a:off x="6457922" y="1344357"/>
          <a:ext cx="2119233" cy="341353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5151" rIns="0" bIns="0" numCol="1" spcCol="1270" anchor="t" anchorCtr="0">
          <a:noAutofit/>
        </a:bodyPr>
        <a:lstStyle/>
        <a:p>
          <a:pPr lvl="0" algn="l" defTabSz="844550">
            <a:lnSpc>
              <a:spcPct val="90000"/>
            </a:lnSpc>
            <a:spcBef>
              <a:spcPct val="0"/>
            </a:spcBef>
            <a:spcAft>
              <a:spcPct val="35000"/>
            </a:spcAft>
          </a:pPr>
          <a:r>
            <a:rPr lang="en-US" sz="1900" kern="1200" dirty="0" smtClean="0">
              <a:solidFill>
                <a:schemeClr val="tx1"/>
              </a:solidFill>
            </a:rPr>
            <a:t>The county agency will notify the children and youth social services agency in the other jurisdiction </a:t>
          </a:r>
          <a:r>
            <a:rPr lang="en-US" sz="1900" i="1" kern="1200" dirty="0" smtClean="0">
              <a:solidFill>
                <a:schemeClr val="tx1"/>
              </a:solidFill>
            </a:rPr>
            <a:t>and</a:t>
          </a:r>
          <a:r>
            <a:rPr lang="en-US" sz="1900" i="0" kern="1200" dirty="0" smtClean="0">
              <a:solidFill>
                <a:schemeClr val="tx1"/>
              </a:solidFill>
            </a:rPr>
            <a:t> if requested by the other agency, assist in investigating the suspected child abuse.</a:t>
          </a:r>
          <a:endParaRPr lang="en-US" sz="1900" kern="1200" dirty="0">
            <a:solidFill>
              <a:schemeClr val="tx1"/>
            </a:solidFill>
          </a:endParaRPr>
        </a:p>
      </dsp:txBody>
      <dsp:txXfrm>
        <a:off x="6457922" y="1344357"/>
        <a:ext cx="2119233" cy="34135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45E58B-49A0-42CA-A61D-4AD5BA6FD56F}">
      <dsp:nvSpPr>
        <dsp:cNvPr id="0" name=""/>
        <dsp:cNvSpPr/>
      </dsp:nvSpPr>
      <dsp:spPr>
        <a:xfrm>
          <a:off x="661" y="1344357"/>
          <a:ext cx="2844608" cy="3413530"/>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6299" rIns="137795" bIns="0" numCol="1" spcCol="1270" anchor="t" anchorCtr="0">
          <a:noAutofit/>
        </a:bodyPr>
        <a:lstStyle/>
        <a:p>
          <a:pPr lvl="0" algn="r" defTabSz="1377950">
            <a:lnSpc>
              <a:spcPct val="90000"/>
            </a:lnSpc>
            <a:spcBef>
              <a:spcPct val="0"/>
            </a:spcBef>
            <a:spcAft>
              <a:spcPct val="35000"/>
            </a:spcAft>
          </a:pPr>
          <a:r>
            <a:rPr lang="en-US" sz="3100" kern="1200" dirty="0" smtClean="0">
              <a:solidFill>
                <a:schemeClr val="tx1"/>
              </a:solidFill>
            </a:rPr>
            <a:t>REPORT</a:t>
          </a:r>
          <a:endParaRPr lang="en-US" sz="3100" kern="1200" dirty="0">
            <a:solidFill>
              <a:schemeClr val="tx1"/>
            </a:solidFill>
          </a:endParaRPr>
        </a:p>
      </dsp:txBody>
      <dsp:txXfrm rot="16200000">
        <a:off x="-1114425" y="2459444"/>
        <a:ext cx="2799094" cy="568921"/>
      </dsp:txXfrm>
    </dsp:sp>
    <dsp:sp modelId="{CEA942D9-1449-4B0C-824B-3E8909680806}">
      <dsp:nvSpPr>
        <dsp:cNvPr id="0" name=""/>
        <dsp:cNvSpPr/>
      </dsp:nvSpPr>
      <dsp:spPr>
        <a:xfrm>
          <a:off x="569582" y="1344357"/>
          <a:ext cx="2119233" cy="341353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5151" rIns="0" bIns="0" numCol="1" spcCol="1270" anchor="t" anchorCtr="0">
          <a:noAutofit/>
        </a:bodyPr>
        <a:lstStyle/>
        <a:p>
          <a:pPr lvl="0" algn="l" defTabSz="844550">
            <a:lnSpc>
              <a:spcPct val="90000"/>
            </a:lnSpc>
            <a:spcBef>
              <a:spcPct val="0"/>
            </a:spcBef>
            <a:spcAft>
              <a:spcPct val="35000"/>
            </a:spcAft>
          </a:pPr>
          <a:r>
            <a:rPr lang="en-US" sz="1900" kern="1200" dirty="0" smtClean="0">
              <a:solidFill>
                <a:schemeClr val="tx1"/>
              </a:solidFill>
            </a:rPr>
            <a:t>A report of suspected </a:t>
          </a:r>
          <a:r>
            <a:rPr lang="en-US" sz="1900" b="1" kern="1200" dirty="0" smtClean="0">
              <a:solidFill>
                <a:schemeClr val="tx1"/>
              </a:solidFill>
            </a:rPr>
            <a:t>child abuse </a:t>
          </a:r>
          <a:r>
            <a:rPr lang="en-US" sz="1900" kern="1200" dirty="0" smtClean="0">
              <a:solidFill>
                <a:schemeClr val="tx1"/>
              </a:solidFill>
            </a:rPr>
            <a:t>is received by the </a:t>
          </a:r>
          <a:r>
            <a:rPr lang="en-US" sz="1900" b="1" kern="1200" dirty="0" smtClean="0">
              <a:solidFill>
                <a:schemeClr val="tx1"/>
              </a:solidFill>
            </a:rPr>
            <a:t>department</a:t>
          </a:r>
          <a:r>
            <a:rPr lang="en-US" sz="1900" kern="1200" dirty="0" smtClean="0">
              <a:solidFill>
                <a:schemeClr val="tx1"/>
              </a:solidFill>
            </a:rPr>
            <a:t>.  The report contains information on suspected child abuse that happened in another state to a child who lives in </a:t>
          </a:r>
          <a:r>
            <a:rPr lang="en-US" sz="1900" kern="1200" dirty="0" smtClean="0">
              <a:solidFill>
                <a:schemeClr val="tx1"/>
              </a:solidFill>
            </a:rPr>
            <a:t>Pennsylvania</a:t>
          </a:r>
          <a:endParaRPr lang="en-US" sz="1900" kern="1200" dirty="0">
            <a:solidFill>
              <a:schemeClr val="tx1"/>
            </a:solidFill>
          </a:endParaRPr>
        </a:p>
      </dsp:txBody>
      <dsp:txXfrm>
        <a:off x="569582" y="1344357"/>
        <a:ext cx="2119233" cy="3413530"/>
      </dsp:txXfrm>
    </dsp:sp>
    <dsp:sp modelId="{987BE4AB-4AD9-4ACA-8FE4-60EDA7FD3277}">
      <dsp:nvSpPr>
        <dsp:cNvPr id="0" name=""/>
        <dsp:cNvSpPr/>
      </dsp:nvSpPr>
      <dsp:spPr>
        <a:xfrm>
          <a:off x="2944830" y="1344357"/>
          <a:ext cx="2844608" cy="3413530"/>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6299" rIns="137795" bIns="0" numCol="1" spcCol="1270" anchor="t" anchorCtr="0">
          <a:noAutofit/>
        </a:bodyPr>
        <a:lstStyle/>
        <a:p>
          <a:pPr lvl="0" algn="r" defTabSz="1377950">
            <a:lnSpc>
              <a:spcPct val="90000"/>
            </a:lnSpc>
            <a:spcBef>
              <a:spcPct val="0"/>
            </a:spcBef>
            <a:spcAft>
              <a:spcPct val="35000"/>
            </a:spcAft>
          </a:pPr>
          <a:r>
            <a:rPr lang="en-US" sz="3100" kern="1200" dirty="0" smtClean="0">
              <a:solidFill>
                <a:schemeClr val="tx1"/>
              </a:solidFill>
            </a:rPr>
            <a:t>REFER</a:t>
          </a:r>
          <a:endParaRPr lang="en-US" sz="3100" kern="1200" dirty="0">
            <a:solidFill>
              <a:schemeClr val="tx1"/>
            </a:solidFill>
          </a:endParaRPr>
        </a:p>
      </dsp:txBody>
      <dsp:txXfrm rot="16200000">
        <a:off x="1829744" y="2459444"/>
        <a:ext cx="2799094" cy="568921"/>
      </dsp:txXfrm>
    </dsp:sp>
    <dsp:sp modelId="{0EF7FC28-C85F-46D0-8F9C-1DB5FE6848B4}">
      <dsp:nvSpPr>
        <dsp:cNvPr id="0" name=""/>
        <dsp:cNvSpPr/>
      </dsp:nvSpPr>
      <dsp:spPr>
        <a:xfrm rot="5400000">
          <a:off x="2708119" y="4058583"/>
          <a:ext cx="501869" cy="426691"/>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0433A2-E4FD-4FDF-9F8F-2899DCE00572}">
      <dsp:nvSpPr>
        <dsp:cNvPr id="0" name=""/>
        <dsp:cNvSpPr/>
      </dsp:nvSpPr>
      <dsp:spPr>
        <a:xfrm>
          <a:off x="3513752" y="1344357"/>
          <a:ext cx="2119233" cy="341353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en-US" sz="2000" kern="1200" dirty="0" smtClean="0">
              <a:solidFill>
                <a:schemeClr val="tx1"/>
              </a:solidFill>
            </a:rPr>
            <a:t>The department refers the report to the </a:t>
          </a:r>
          <a:r>
            <a:rPr lang="en-US" sz="2000" b="1" kern="1200" dirty="0" smtClean="0">
              <a:solidFill>
                <a:schemeClr val="tx1"/>
              </a:solidFill>
            </a:rPr>
            <a:t>county agency where the child lives</a:t>
          </a:r>
          <a:r>
            <a:rPr lang="en-US" sz="2000" kern="1200" dirty="0" smtClean="0">
              <a:solidFill>
                <a:schemeClr val="tx1"/>
              </a:solidFill>
            </a:rPr>
            <a:t> in Pennsylvania</a:t>
          </a:r>
          <a:endParaRPr lang="en-US" sz="2000" kern="1200" dirty="0">
            <a:solidFill>
              <a:schemeClr val="tx1"/>
            </a:solidFill>
          </a:endParaRPr>
        </a:p>
      </dsp:txBody>
      <dsp:txXfrm>
        <a:off x="3513752" y="1344357"/>
        <a:ext cx="2119233" cy="3413530"/>
      </dsp:txXfrm>
    </dsp:sp>
    <dsp:sp modelId="{E82082A9-051D-4226-BC46-AC5FC5609F63}">
      <dsp:nvSpPr>
        <dsp:cNvPr id="0" name=""/>
        <dsp:cNvSpPr/>
      </dsp:nvSpPr>
      <dsp:spPr>
        <a:xfrm>
          <a:off x="5889000" y="1344357"/>
          <a:ext cx="2844608" cy="3413530"/>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6299" rIns="137795" bIns="0" numCol="1" spcCol="1270" anchor="t" anchorCtr="0">
          <a:noAutofit/>
        </a:bodyPr>
        <a:lstStyle/>
        <a:p>
          <a:pPr lvl="0" algn="r" defTabSz="1377950">
            <a:lnSpc>
              <a:spcPct val="90000"/>
            </a:lnSpc>
            <a:spcBef>
              <a:spcPct val="0"/>
            </a:spcBef>
            <a:spcAft>
              <a:spcPct val="35000"/>
            </a:spcAft>
          </a:pPr>
          <a:r>
            <a:rPr lang="en-US" sz="3100" kern="1200" dirty="0" smtClean="0">
              <a:solidFill>
                <a:schemeClr val="tx1"/>
              </a:solidFill>
            </a:rPr>
            <a:t>INVESTIGATE</a:t>
          </a:r>
          <a:endParaRPr lang="en-US" sz="3100" kern="1200" dirty="0">
            <a:solidFill>
              <a:schemeClr val="tx1"/>
            </a:solidFill>
          </a:endParaRPr>
        </a:p>
      </dsp:txBody>
      <dsp:txXfrm rot="16200000">
        <a:off x="4773914" y="2459444"/>
        <a:ext cx="2799094" cy="568921"/>
      </dsp:txXfrm>
    </dsp:sp>
    <dsp:sp modelId="{953A2822-AAE1-4F5E-92C4-BC2DCBEA5A90}">
      <dsp:nvSpPr>
        <dsp:cNvPr id="0" name=""/>
        <dsp:cNvSpPr/>
      </dsp:nvSpPr>
      <dsp:spPr>
        <a:xfrm rot="5400000">
          <a:off x="5652288" y="4058583"/>
          <a:ext cx="501869" cy="426691"/>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FD695B-DDDD-4611-9B6D-F03399FA3F5B}">
      <dsp:nvSpPr>
        <dsp:cNvPr id="0" name=""/>
        <dsp:cNvSpPr/>
      </dsp:nvSpPr>
      <dsp:spPr>
        <a:xfrm>
          <a:off x="6457922" y="1344357"/>
          <a:ext cx="2119233" cy="341353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5151" rIns="0" bIns="0" numCol="1" spcCol="1270" anchor="t" anchorCtr="0">
          <a:noAutofit/>
        </a:bodyPr>
        <a:lstStyle/>
        <a:p>
          <a:pPr lvl="0" algn="l" defTabSz="844550">
            <a:lnSpc>
              <a:spcPct val="90000"/>
            </a:lnSpc>
            <a:spcBef>
              <a:spcPct val="0"/>
            </a:spcBef>
            <a:spcAft>
              <a:spcPct val="35000"/>
            </a:spcAft>
          </a:pPr>
          <a:r>
            <a:rPr lang="en-US" sz="1900" kern="1200" dirty="0" smtClean="0">
              <a:solidFill>
                <a:schemeClr val="tx1"/>
              </a:solidFill>
            </a:rPr>
            <a:t>If the other state’s child protective services agency cannot or will not investigate the report, it will be assigned as a </a:t>
          </a:r>
          <a:r>
            <a:rPr lang="en-US" sz="1900" b="1" kern="1200" dirty="0" smtClean="0">
              <a:solidFill>
                <a:schemeClr val="tx1"/>
              </a:solidFill>
            </a:rPr>
            <a:t>general protective services </a:t>
          </a:r>
          <a:r>
            <a:rPr lang="en-US" sz="1900" kern="1200" dirty="0" smtClean="0">
              <a:solidFill>
                <a:schemeClr val="tx1"/>
              </a:solidFill>
            </a:rPr>
            <a:t>report to the </a:t>
          </a:r>
          <a:r>
            <a:rPr lang="en-US" sz="1900" b="0" kern="1200" dirty="0" smtClean="0">
              <a:solidFill>
                <a:schemeClr val="tx1"/>
              </a:solidFill>
            </a:rPr>
            <a:t>county agency </a:t>
          </a:r>
          <a:r>
            <a:rPr lang="en-US" sz="1900" kern="1200" dirty="0" smtClean="0">
              <a:solidFill>
                <a:schemeClr val="tx1"/>
              </a:solidFill>
            </a:rPr>
            <a:t>where the child </a:t>
          </a:r>
          <a:r>
            <a:rPr lang="en-US" sz="1900" kern="1200" dirty="0" smtClean="0">
              <a:solidFill>
                <a:schemeClr val="tx1"/>
              </a:solidFill>
            </a:rPr>
            <a:t>lives</a:t>
          </a:r>
          <a:endParaRPr lang="en-US" sz="1900" kern="1200" dirty="0">
            <a:solidFill>
              <a:schemeClr val="tx1"/>
            </a:solidFill>
          </a:endParaRPr>
        </a:p>
      </dsp:txBody>
      <dsp:txXfrm>
        <a:off x="6457922" y="1344357"/>
        <a:ext cx="2119233" cy="341353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6" tIns="48328" rIns="96656" bIns="48328" rtlCol="0"/>
          <a:lstStyle>
            <a:lvl1pPr algn="l">
              <a:defRPr sz="1200"/>
            </a:lvl1pPr>
          </a:lstStyle>
          <a:p>
            <a:endParaRPr lang="en-US"/>
          </a:p>
        </p:txBody>
      </p:sp>
      <p:sp>
        <p:nvSpPr>
          <p:cNvPr id="3" name="Date Placeholder 2"/>
          <p:cNvSpPr>
            <a:spLocks noGrp="1"/>
          </p:cNvSpPr>
          <p:nvPr>
            <p:ph type="dt" idx="1"/>
          </p:nvPr>
        </p:nvSpPr>
        <p:spPr>
          <a:xfrm>
            <a:off x="4143588" y="1"/>
            <a:ext cx="3169920" cy="480060"/>
          </a:xfrm>
          <a:prstGeom prst="rect">
            <a:avLst/>
          </a:prstGeom>
        </p:spPr>
        <p:txBody>
          <a:bodyPr vert="horz" lIns="96656" tIns="48328" rIns="96656" bIns="48328" rtlCol="0"/>
          <a:lstStyle>
            <a:lvl1pPr algn="r">
              <a:defRPr sz="1200"/>
            </a:lvl1pPr>
          </a:lstStyle>
          <a:p>
            <a:fld id="{952D46B3-ADD0-4CED-B173-C454345600A2}" type="datetimeFigureOut">
              <a:rPr lang="en-US" smtClean="0"/>
              <a:t>12/19/2014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6" tIns="48328" rIns="96656" bIns="48328" rtlCol="0" anchor="ctr"/>
          <a:lstStyle/>
          <a:p>
            <a:endParaRPr lang="en-US"/>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56" tIns="48328" rIns="96656" bIns="4832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6" tIns="48328" rIns="96656" bIns="48328"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6656" tIns="48328" rIns="96656" bIns="48328" rtlCol="0" anchor="b"/>
          <a:lstStyle>
            <a:lvl1pPr algn="r">
              <a:defRPr sz="1200"/>
            </a:lvl1pPr>
          </a:lstStyle>
          <a:p>
            <a:fld id="{76242FEF-DBB1-48A8-B5D5-EFCD50B072DC}" type="slidenum">
              <a:rPr lang="en-US" smtClean="0"/>
              <a:t>‹#›</a:t>
            </a:fld>
            <a:endParaRPr lang="en-US"/>
          </a:p>
        </p:txBody>
      </p:sp>
    </p:spTree>
    <p:extLst>
      <p:ext uri="{BB962C8B-B14F-4D97-AF65-F5344CB8AC3E}">
        <p14:creationId xmlns:p14="http://schemas.microsoft.com/office/powerpoint/2010/main" val="1245203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Tech notes</a:t>
            </a:r>
            <a:r>
              <a:rPr lang="en-US" b="1" u="none" dirty="0" smtClean="0"/>
              <a:t>:</a:t>
            </a:r>
          </a:p>
          <a:p>
            <a:endParaRPr lang="en-US" b="1" u="none" dirty="0" smtClean="0"/>
          </a:p>
          <a:p>
            <a:r>
              <a:rPr lang="en-US" b="1" u="none" dirty="0" smtClean="0"/>
              <a:t>-</a:t>
            </a:r>
            <a:r>
              <a:rPr lang="en-US" b="0" u="sng" dirty="0" smtClean="0"/>
              <a:t>Image</a:t>
            </a:r>
            <a:r>
              <a:rPr lang="en-US" b="0" u="sng" baseline="0" dirty="0" smtClean="0"/>
              <a:t> origin</a:t>
            </a:r>
            <a:r>
              <a:rPr lang="en-US" b="0" u="none" baseline="0" dirty="0" smtClean="0"/>
              <a:t>: N/A</a:t>
            </a:r>
          </a:p>
          <a:p>
            <a:endParaRPr lang="en-US" b="0" u="none" baseline="0" dirty="0" smtClean="0"/>
          </a:p>
          <a:p>
            <a:r>
              <a:rPr lang="en-US" b="0" u="none" baseline="0" dirty="0" smtClean="0"/>
              <a:t>-</a:t>
            </a:r>
            <a:r>
              <a:rPr lang="en-US" b="0" u="sng" baseline="0" dirty="0" smtClean="0"/>
              <a:t>Animation</a:t>
            </a:r>
            <a:r>
              <a:rPr lang="en-US" b="0" u="none" baseline="0" dirty="0" smtClean="0"/>
              <a:t>: N/A</a:t>
            </a:r>
          </a:p>
          <a:p>
            <a:endParaRPr lang="en-US" b="0" u="none" baseline="0" dirty="0" smtClean="0"/>
          </a:p>
          <a:p>
            <a:r>
              <a:rPr lang="en-US" b="0" u="none" baseline="0" dirty="0" smtClean="0"/>
              <a:t>-</a:t>
            </a:r>
            <a:r>
              <a:rPr lang="en-US" b="0" u="sng" baseline="0" dirty="0" smtClean="0"/>
              <a:t>Activity info</a:t>
            </a:r>
            <a:r>
              <a:rPr lang="en-US" b="0" u="none" baseline="0" dirty="0" smtClean="0"/>
              <a:t>: N/A</a:t>
            </a:r>
          </a:p>
          <a:p>
            <a:endParaRPr lang="en-US" b="0" u="none" baseline="0" dirty="0" smtClean="0"/>
          </a:p>
          <a:p>
            <a:r>
              <a:rPr lang="en-US" b="0" u="none" baseline="0" dirty="0" smtClean="0"/>
              <a:t>-</a:t>
            </a:r>
            <a:r>
              <a:rPr lang="en-US" b="0" u="sng" baseline="0" dirty="0" smtClean="0"/>
              <a:t>Glossary terms</a:t>
            </a:r>
            <a:r>
              <a:rPr lang="en-US" b="0" u="none" baseline="0" dirty="0" smtClean="0"/>
              <a:t>: N/A</a:t>
            </a:r>
          </a:p>
          <a:p>
            <a:endParaRPr lang="en-US" b="0" u="none" baseline="0" dirty="0" smtClean="0"/>
          </a:p>
          <a:p>
            <a:r>
              <a:rPr lang="en-US" b="0" u="none" baseline="0" dirty="0" smtClean="0"/>
              <a:t>-</a:t>
            </a:r>
            <a:r>
              <a:rPr lang="en-US" b="0" u="sng" baseline="0" dirty="0" smtClean="0"/>
              <a:t>Citations</a:t>
            </a:r>
            <a:r>
              <a:rPr lang="en-US" b="0" u="none" baseline="0" dirty="0" smtClean="0"/>
              <a:t>: N/A</a:t>
            </a:r>
            <a:endParaRPr lang="en-US" b="1" u="sng" dirty="0"/>
          </a:p>
        </p:txBody>
      </p:sp>
      <p:sp>
        <p:nvSpPr>
          <p:cNvPr id="4" name="Slide Number Placeholder 3"/>
          <p:cNvSpPr>
            <a:spLocks noGrp="1"/>
          </p:cNvSpPr>
          <p:nvPr>
            <p:ph type="sldNum" sz="quarter" idx="10"/>
          </p:nvPr>
        </p:nvSpPr>
        <p:spPr/>
        <p:txBody>
          <a:bodyPr/>
          <a:lstStyle/>
          <a:p>
            <a:fld id="{D3659202-B300-472E-AE23-456CBBEC4656}" type="slidenum">
              <a:rPr lang="en-US" smtClean="0"/>
              <a:t>1</a:t>
            </a:fld>
            <a:endParaRPr lang="en-US" dirty="0"/>
          </a:p>
        </p:txBody>
      </p:sp>
    </p:spTree>
    <p:extLst>
      <p:ext uri="{BB962C8B-B14F-4D97-AF65-F5344CB8AC3E}">
        <p14:creationId xmlns:p14="http://schemas.microsoft.com/office/powerpoint/2010/main" val="4055609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11">
              <a:defRPr/>
            </a:pPr>
            <a:r>
              <a:rPr lang="en-US" b="1" u="sng" dirty="0" smtClean="0"/>
              <a:t>Tech notes</a:t>
            </a:r>
            <a:r>
              <a:rPr lang="en-US" b="1" dirty="0" smtClean="0"/>
              <a:t>:</a:t>
            </a:r>
          </a:p>
          <a:p>
            <a:pPr defTabSz="966411">
              <a:defRPr/>
            </a:pPr>
            <a:endParaRPr lang="en-US" dirty="0" smtClean="0"/>
          </a:p>
          <a:p>
            <a:r>
              <a:rPr lang="en-US" dirty="0" smtClean="0"/>
              <a:t>-</a:t>
            </a:r>
            <a:r>
              <a:rPr lang="en-US" u="sng" dirty="0" smtClean="0"/>
              <a:t>Image</a:t>
            </a:r>
            <a:r>
              <a:rPr lang="en-US" u="sng" baseline="0" dirty="0" smtClean="0"/>
              <a:t> origin</a:t>
            </a:r>
            <a:r>
              <a:rPr lang="en-US" u="none" baseline="0" dirty="0" smtClean="0"/>
              <a:t>:</a:t>
            </a:r>
            <a:r>
              <a:rPr lang="en-US" dirty="0" smtClean="0"/>
              <a:t> </a:t>
            </a:r>
            <a:r>
              <a:rPr lang="en-US" b="0" dirty="0" smtClean="0"/>
              <a:t>MSOffice</a:t>
            </a:r>
          </a:p>
          <a:p>
            <a:endParaRPr lang="en-US" dirty="0" smtClean="0"/>
          </a:p>
          <a:p>
            <a:r>
              <a:rPr lang="en-US" u="none" dirty="0" smtClean="0"/>
              <a:t>-</a:t>
            </a:r>
            <a:r>
              <a:rPr lang="en-US" u="sng" dirty="0" smtClean="0"/>
              <a:t>Animation</a:t>
            </a:r>
            <a:r>
              <a:rPr lang="en-US" dirty="0" smtClean="0"/>
              <a:t>:  	</a:t>
            </a:r>
            <a:r>
              <a:rPr lang="en-US" b="0" dirty="0" smtClean="0"/>
              <a:t>N/A</a:t>
            </a:r>
            <a:endParaRPr lang="en-US" b="0" baseline="0" dirty="0" smtClean="0"/>
          </a:p>
          <a:p>
            <a:endParaRPr lang="en-US" baseline="0" dirty="0" smtClean="0"/>
          </a:p>
          <a:p>
            <a:pPr defTabSz="966570">
              <a:defRPr/>
            </a:pPr>
            <a:r>
              <a:rPr lang="en-US" baseline="0" dirty="0" smtClean="0"/>
              <a:t>-</a:t>
            </a:r>
            <a:r>
              <a:rPr lang="en-US" u="sng" baseline="0" dirty="0" smtClean="0"/>
              <a:t>Activity info</a:t>
            </a:r>
            <a:r>
              <a:rPr lang="en-US" u="none" baseline="0" dirty="0" smtClean="0"/>
              <a:t>: N/A </a:t>
            </a:r>
            <a:endParaRPr lang="en-US" b="1" dirty="0" smtClean="0"/>
          </a:p>
          <a:p>
            <a:endParaRPr lang="en-US" u="none" baseline="0" dirty="0" smtClean="0"/>
          </a:p>
          <a:p>
            <a:r>
              <a:rPr lang="en-US" u="none" baseline="0" dirty="0" smtClean="0"/>
              <a:t>-</a:t>
            </a:r>
            <a:r>
              <a:rPr lang="en-US" u="sng" baseline="0" dirty="0" smtClean="0"/>
              <a:t>Glossary terms</a:t>
            </a:r>
            <a:r>
              <a:rPr lang="en-US" u="none" baseline="0" dirty="0" smtClean="0"/>
              <a:t>: Link to glossary</a:t>
            </a:r>
          </a:p>
          <a:p>
            <a:r>
              <a:rPr lang="en-US" b="1" u="none" baseline="0" dirty="0" smtClean="0"/>
              <a:t>CCYA</a:t>
            </a:r>
          </a:p>
          <a:p>
            <a:endParaRPr lang="en-US" b="1" u="none" baseline="0" dirty="0" smtClean="0"/>
          </a:p>
          <a:p>
            <a:pPr defTabSz="966438">
              <a:defRPr/>
            </a:pPr>
            <a:r>
              <a:rPr lang="en-US" u="none" baseline="0" dirty="0" smtClean="0"/>
              <a:t>-</a:t>
            </a:r>
            <a:r>
              <a:rPr lang="en-US" u="sng" baseline="0" dirty="0" smtClean="0"/>
              <a:t>Citations</a:t>
            </a:r>
            <a:r>
              <a:rPr lang="en-US" u="none" baseline="0" dirty="0" smtClean="0"/>
              <a:t>: N/A</a:t>
            </a:r>
            <a:endParaRPr lang="en-US" dirty="0"/>
          </a:p>
          <a:p>
            <a:endParaRPr lang="en-US" b="0" dirty="0"/>
          </a:p>
        </p:txBody>
      </p:sp>
      <p:sp>
        <p:nvSpPr>
          <p:cNvPr id="4" name="Slide Number Placeholder 3"/>
          <p:cNvSpPr>
            <a:spLocks noGrp="1"/>
          </p:cNvSpPr>
          <p:nvPr>
            <p:ph type="sldNum" sz="quarter" idx="10"/>
          </p:nvPr>
        </p:nvSpPr>
        <p:spPr/>
        <p:txBody>
          <a:bodyPr/>
          <a:lstStyle/>
          <a:p>
            <a:fld id="{631881BD-5473-43A1-838A-4B5F7D379585}" type="slidenum">
              <a:rPr lang="en-US" smtClean="0"/>
              <a:t>13</a:t>
            </a:fld>
            <a:endParaRPr lang="en-US" dirty="0"/>
          </a:p>
        </p:txBody>
      </p:sp>
    </p:spTree>
    <p:extLst>
      <p:ext uri="{BB962C8B-B14F-4D97-AF65-F5344CB8AC3E}">
        <p14:creationId xmlns:p14="http://schemas.microsoft.com/office/powerpoint/2010/main" val="2726280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11">
              <a:defRPr/>
            </a:pPr>
            <a:r>
              <a:rPr lang="en-US" b="1" u="sng" dirty="0" smtClean="0"/>
              <a:t>Tech notes</a:t>
            </a:r>
            <a:r>
              <a:rPr lang="en-US" b="1" dirty="0" smtClean="0"/>
              <a:t>:</a:t>
            </a:r>
          </a:p>
          <a:p>
            <a:pPr defTabSz="966411">
              <a:defRPr/>
            </a:pPr>
            <a:endParaRPr lang="en-US" dirty="0" smtClean="0"/>
          </a:p>
          <a:p>
            <a:r>
              <a:rPr lang="en-US" dirty="0" smtClean="0"/>
              <a:t>-</a:t>
            </a:r>
            <a:r>
              <a:rPr lang="en-US" u="sng" dirty="0" smtClean="0"/>
              <a:t>Image</a:t>
            </a:r>
            <a:r>
              <a:rPr lang="en-US" u="sng" baseline="0" dirty="0" smtClean="0"/>
              <a:t> origin</a:t>
            </a:r>
            <a:r>
              <a:rPr lang="en-US" u="none" baseline="0" dirty="0" smtClean="0"/>
              <a:t>:</a:t>
            </a:r>
            <a:r>
              <a:rPr lang="en-US" dirty="0" smtClean="0"/>
              <a:t> </a:t>
            </a:r>
            <a:r>
              <a:rPr lang="en-US" b="0" dirty="0" smtClean="0"/>
              <a:t>MSOffice</a:t>
            </a:r>
            <a:r>
              <a:rPr lang="en-US" b="0" baseline="0" dirty="0" smtClean="0"/>
              <a:t> Imagery</a:t>
            </a:r>
            <a:endParaRPr lang="en-US" b="0" dirty="0" smtClean="0"/>
          </a:p>
          <a:p>
            <a:endParaRPr lang="en-US" dirty="0" smtClean="0"/>
          </a:p>
          <a:p>
            <a:r>
              <a:rPr lang="en-US" u="none" dirty="0" smtClean="0"/>
              <a:t>-</a:t>
            </a:r>
            <a:r>
              <a:rPr lang="en-US" u="sng" dirty="0" smtClean="0"/>
              <a:t>Animation</a:t>
            </a:r>
            <a:r>
              <a:rPr lang="en-US" dirty="0" smtClean="0"/>
              <a:t>:  	</a:t>
            </a:r>
            <a:r>
              <a:rPr lang="en-US" b="0" dirty="0" smtClean="0"/>
              <a:t>Have each rectangle</a:t>
            </a:r>
            <a:r>
              <a:rPr lang="en-US" b="0" baseline="0" dirty="0" smtClean="0"/>
              <a:t> with text fade in one at a time</a:t>
            </a:r>
          </a:p>
          <a:p>
            <a:endParaRPr lang="en-US" baseline="0" dirty="0" smtClean="0"/>
          </a:p>
          <a:p>
            <a:pPr defTabSz="966570">
              <a:defRPr/>
            </a:pPr>
            <a:r>
              <a:rPr lang="en-US" baseline="0" dirty="0" smtClean="0"/>
              <a:t>-</a:t>
            </a:r>
            <a:r>
              <a:rPr lang="en-US" u="sng" baseline="0" dirty="0" smtClean="0"/>
              <a:t>Activity info</a:t>
            </a:r>
            <a:r>
              <a:rPr lang="en-US" u="none" baseline="0" dirty="0" smtClean="0"/>
              <a:t>: N/A </a:t>
            </a:r>
            <a:endParaRPr lang="en-US" b="1" dirty="0" smtClean="0"/>
          </a:p>
          <a:p>
            <a:endParaRPr lang="en-US" u="none" baseline="0" dirty="0" smtClean="0"/>
          </a:p>
          <a:p>
            <a:r>
              <a:rPr lang="en-US" u="none" baseline="0" dirty="0" smtClean="0"/>
              <a:t>-</a:t>
            </a:r>
            <a:r>
              <a:rPr lang="en-US" u="sng" baseline="0" dirty="0" smtClean="0"/>
              <a:t>Glossary terms</a:t>
            </a:r>
            <a:r>
              <a:rPr lang="en-US" u="none" baseline="0" dirty="0" smtClean="0"/>
              <a:t>:</a:t>
            </a:r>
          </a:p>
          <a:p>
            <a:r>
              <a:rPr lang="en-US" b="1" u="none" baseline="0" dirty="0" smtClean="0"/>
              <a:t>Child abuse</a:t>
            </a:r>
          </a:p>
          <a:p>
            <a:r>
              <a:rPr lang="en-US" b="1" u="none" baseline="0" dirty="0" smtClean="0"/>
              <a:t>Department</a:t>
            </a:r>
          </a:p>
          <a:p>
            <a:r>
              <a:rPr lang="en-US" b="1" u="none" baseline="0" dirty="0" smtClean="0"/>
              <a:t>County agency</a:t>
            </a:r>
          </a:p>
          <a:p>
            <a:r>
              <a:rPr lang="en-US" b="1" u="none" baseline="0" dirty="0" smtClean="0"/>
              <a:t>General protective services</a:t>
            </a:r>
          </a:p>
          <a:p>
            <a:endParaRPr lang="en-US" b="1" u="none" baseline="0" dirty="0" smtClean="0"/>
          </a:p>
          <a:p>
            <a:pPr defTabSz="966438">
              <a:defRPr/>
            </a:pPr>
            <a:r>
              <a:rPr lang="en-US" u="none" baseline="0" dirty="0" smtClean="0"/>
              <a:t>-</a:t>
            </a:r>
            <a:r>
              <a:rPr lang="en-US" u="sng" baseline="0" dirty="0" smtClean="0"/>
              <a:t>Citations</a:t>
            </a:r>
            <a:r>
              <a:rPr lang="en-US" u="none" baseline="0" dirty="0" smtClean="0"/>
              <a:t>: Please have law button link to a pop up with the following information:</a:t>
            </a:r>
          </a:p>
          <a:p>
            <a:pPr defTabSz="966438">
              <a:defRPr/>
            </a:pPr>
            <a:r>
              <a:rPr lang="en-US" b="1" u="none" baseline="0" dirty="0" smtClean="0"/>
              <a:t>23 PA. C.S. §6334. Disposition of complaints received.</a:t>
            </a:r>
          </a:p>
          <a:p>
            <a:pPr defTabSz="966570">
              <a:defRPr/>
            </a:pPr>
            <a:r>
              <a:rPr lang="en-US" b="1" u="sng" dirty="0"/>
              <a:t>(j)  Child abuse in another state where only the victim child is a resident of this Commonwealth.--A report of suspected child abuse occurring in another state where only the victim child resides in this Commonwealth and where the other state's child protective services agency cannot or will not investigate the report shall be assigned as a general protective services report to the county agency where the child resides.</a:t>
            </a:r>
            <a:endParaRPr lang="en-US" dirty="0"/>
          </a:p>
          <a:p>
            <a:pPr defTabSz="966570">
              <a:defRPr/>
            </a:pPr>
            <a:endParaRPr lang="en-US" dirty="0" smtClean="0"/>
          </a:p>
          <a:p>
            <a:endParaRPr lang="en-US" b="0" dirty="0" smtClean="0"/>
          </a:p>
          <a:p>
            <a:pPr defTabSz="966570">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31881BD-5473-43A1-838A-4B5F7D379585}" type="slidenum">
              <a:rPr lang="en-US" smtClean="0"/>
              <a:t>14</a:t>
            </a:fld>
            <a:endParaRPr lang="en-US" dirty="0"/>
          </a:p>
        </p:txBody>
      </p:sp>
    </p:spTree>
    <p:extLst>
      <p:ext uri="{BB962C8B-B14F-4D97-AF65-F5344CB8AC3E}">
        <p14:creationId xmlns:p14="http://schemas.microsoft.com/office/powerpoint/2010/main" val="471892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11">
              <a:defRPr/>
            </a:pPr>
            <a:r>
              <a:rPr lang="en-US" b="1" u="sng" dirty="0" smtClean="0"/>
              <a:t>Tech notes</a:t>
            </a:r>
            <a:r>
              <a:rPr lang="en-US" b="1" dirty="0" smtClean="0"/>
              <a:t>:</a:t>
            </a:r>
          </a:p>
          <a:p>
            <a:pPr defTabSz="966411">
              <a:defRPr/>
            </a:pPr>
            <a:endParaRPr lang="en-US" dirty="0" smtClean="0"/>
          </a:p>
          <a:p>
            <a:r>
              <a:rPr lang="en-US" dirty="0" smtClean="0"/>
              <a:t>-</a:t>
            </a:r>
            <a:r>
              <a:rPr lang="en-US" u="sng" dirty="0" smtClean="0"/>
              <a:t>Image</a:t>
            </a:r>
            <a:r>
              <a:rPr lang="en-US" u="sng" baseline="0" dirty="0" smtClean="0"/>
              <a:t> origin</a:t>
            </a:r>
            <a:r>
              <a:rPr lang="en-US" u="none" baseline="0" dirty="0" smtClean="0"/>
              <a:t>:</a:t>
            </a:r>
            <a:r>
              <a:rPr lang="en-US" dirty="0" smtClean="0"/>
              <a:t> </a:t>
            </a:r>
            <a:r>
              <a:rPr lang="en-US" b="0" dirty="0" smtClean="0"/>
              <a:t>N/A</a:t>
            </a:r>
          </a:p>
          <a:p>
            <a:endParaRPr lang="en-US" dirty="0" smtClean="0"/>
          </a:p>
          <a:p>
            <a:r>
              <a:rPr lang="en-US" u="none" dirty="0" smtClean="0"/>
              <a:t>-</a:t>
            </a:r>
            <a:r>
              <a:rPr lang="en-US" u="sng" dirty="0" smtClean="0"/>
              <a:t>Animation</a:t>
            </a:r>
            <a:r>
              <a:rPr lang="en-US" dirty="0" smtClean="0"/>
              <a:t>:  	</a:t>
            </a:r>
            <a:r>
              <a:rPr lang="en-US" b="0" dirty="0" smtClean="0"/>
              <a:t>N/A</a:t>
            </a:r>
            <a:endParaRPr lang="en-US" b="0" baseline="0" dirty="0" smtClean="0"/>
          </a:p>
          <a:p>
            <a:endParaRPr lang="en-US" baseline="0" dirty="0" smtClean="0"/>
          </a:p>
          <a:p>
            <a:pPr defTabSz="966570">
              <a:defRPr/>
            </a:pPr>
            <a:r>
              <a:rPr lang="en-US" baseline="0" dirty="0" smtClean="0"/>
              <a:t>-</a:t>
            </a:r>
            <a:r>
              <a:rPr lang="en-US" u="sng" baseline="0" dirty="0" smtClean="0"/>
              <a:t>Activity info</a:t>
            </a:r>
            <a:r>
              <a:rPr lang="en-US" u="none" baseline="0" dirty="0" smtClean="0"/>
              <a:t>: N/A </a:t>
            </a:r>
            <a:endParaRPr lang="en-US" b="1" dirty="0" smtClean="0"/>
          </a:p>
          <a:p>
            <a:endParaRPr lang="en-US" u="none" baseline="0" dirty="0" smtClean="0"/>
          </a:p>
          <a:p>
            <a:r>
              <a:rPr lang="en-US" u="none" baseline="0" dirty="0" smtClean="0"/>
              <a:t>-</a:t>
            </a:r>
            <a:r>
              <a:rPr lang="en-US" u="sng" baseline="0" dirty="0" smtClean="0"/>
              <a:t>Glossary terms</a:t>
            </a:r>
            <a:r>
              <a:rPr lang="en-US" u="none" baseline="0" dirty="0" smtClean="0"/>
              <a:t>: Link to glossary</a:t>
            </a:r>
          </a:p>
          <a:p>
            <a:r>
              <a:rPr lang="en-US" b="1" u="none" baseline="0" dirty="0" smtClean="0"/>
              <a:t>Child abuse</a:t>
            </a:r>
          </a:p>
          <a:p>
            <a:r>
              <a:rPr lang="en-US" b="1" u="none" baseline="0" dirty="0" smtClean="0"/>
              <a:t>GPS </a:t>
            </a:r>
          </a:p>
          <a:p>
            <a:r>
              <a:rPr lang="en-US" b="1" u="none" baseline="0" dirty="0" smtClean="0"/>
              <a:t>CCYA</a:t>
            </a:r>
          </a:p>
          <a:p>
            <a:endParaRPr lang="en-US" b="1" u="none" baseline="0" dirty="0" smtClean="0"/>
          </a:p>
          <a:p>
            <a:pPr defTabSz="966438">
              <a:defRPr/>
            </a:pPr>
            <a:r>
              <a:rPr lang="en-US" u="none" baseline="0" dirty="0" smtClean="0"/>
              <a:t>-</a:t>
            </a:r>
            <a:r>
              <a:rPr lang="en-US" u="sng" baseline="0" dirty="0" smtClean="0"/>
              <a:t>Citations</a:t>
            </a:r>
            <a:r>
              <a:rPr lang="en-US" u="none" baseline="0" dirty="0" smtClean="0"/>
              <a:t>: N/A</a:t>
            </a:r>
            <a:endParaRPr lang="en-US" dirty="0"/>
          </a:p>
          <a:p>
            <a:pPr defTabSz="966570">
              <a:defRPr/>
            </a:pPr>
            <a:endParaRPr lang="en-US" dirty="0" smtClean="0"/>
          </a:p>
          <a:p>
            <a:endParaRPr lang="en-US" b="0" dirty="0" smtClean="0"/>
          </a:p>
          <a:p>
            <a:pPr defTabSz="966570">
              <a:defRPr/>
            </a:pPr>
            <a:endParaRPr lang="en-US" dirty="0" smtClean="0"/>
          </a:p>
        </p:txBody>
      </p:sp>
      <p:sp>
        <p:nvSpPr>
          <p:cNvPr id="4" name="Slide Number Placeholder 3"/>
          <p:cNvSpPr>
            <a:spLocks noGrp="1"/>
          </p:cNvSpPr>
          <p:nvPr>
            <p:ph type="sldNum" sz="quarter" idx="10"/>
          </p:nvPr>
        </p:nvSpPr>
        <p:spPr/>
        <p:txBody>
          <a:bodyPr/>
          <a:lstStyle/>
          <a:p>
            <a:fld id="{631881BD-5473-43A1-838A-4B5F7D379585}" type="slidenum">
              <a:rPr lang="en-US" smtClean="0"/>
              <a:t>15</a:t>
            </a:fld>
            <a:endParaRPr lang="en-US" dirty="0"/>
          </a:p>
        </p:txBody>
      </p:sp>
    </p:spTree>
    <p:extLst>
      <p:ext uri="{BB962C8B-B14F-4D97-AF65-F5344CB8AC3E}">
        <p14:creationId xmlns:p14="http://schemas.microsoft.com/office/powerpoint/2010/main" val="1775782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Tech notes</a:t>
            </a:r>
            <a:r>
              <a:rPr lang="en-US" b="1" dirty="0" smtClean="0"/>
              <a:t>:</a:t>
            </a:r>
            <a:endParaRPr lang="en-US" dirty="0" smtClean="0"/>
          </a:p>
          <a:p>
            <a:endParaRPr lang="en-US" dirty="0" smtClean="0"/>
          </a:p>
          <a:p>
            <a:r>
              <a:rPr lang="en-US" dirty="0" smtClean="0"/>
              <a:t>-</a:t>
            </a:r>
            <a:r>
              <a:rPr lang="en-US" u="sng" dirty="0" smtClean="0"/>
              <a:t>Image origin</a:t>
            </a:r>
            <a:r>
              <a:rPr lang="en-US" dirty="0" smtClean="0"/>
              <a:t>: Big</a:t>
            </a:r>
            <a:r>
              <a:rPr lang="en-US" baseline="0" dirty="0" smtClean="0"/>
              <a:t> Stock</a:t>
            </a:r>
            <a:endParaRPr lang="en-US" dirty="0" smtClean="0"/>
          </a:p>
          <a:p>
            <a:endParaRPr lang="en-US" dirty="0" smtClean="0"/>
          </a:p>
          <a:p>
            <a:r>
              <a:rPr lang="en-US" dirty="0" smtClean="0"/>
              <a:t>-</a:t>
            </a:r>
            <a:r>
              <a:rPr lang="en-US" u="sng" dirty="0" smtClean="0"/>
              <a:t>Animation</a:t>
            </a:r>
            <a:r>
              <a:rPr lang="en-US" dirty="0" smtClean="0"/>
              <a:t>: N/A</a:t>
            </a:r>
          </a:p>
          <a:p>
            <a:endParaRPr lang="en-US" dirty="0" smtClean="0"/>
          </a:p>
          <a:p>
            <a:r>
              <a:rPr lang="en-US" dirty="0" smtClean="0"/>
              <a:t>-</a:t>
            </a:r>
            <a:r>
              <a:rPr lang="en-US" u="sng" dirty="0" smtClean="0"/>
              <a:t>Activity info</a:t>
            </a:r>
            <a:r>
              <a:rPr lang="en-US" dirty="0" smtClean="0"/>
              <a:t>: N/A</a:t>
            </a:r>
          </a:p>
          <a:p>
            <a:endParaRPr lang="en-US" dirty="0" smtClean="0"/>
          </a:p>
          <a:p>
            <a:r>
              <a:rPr lang="en-US" dirty="0" smtClean="0"/>
              <a:t>-</a:t>
            </a:r>
            <a:r>
              <a:rPr lang="en-US" u="sng" dirty="0" smtClean="0"/>
              <a:t>Glossary terms</a:t>
            </a:r>
            <a:r>
              <a:rPr lang="en-US" dirty="0" smtClean="0"/>
              <a:t>: Please bold all designated glossary terms and connect to glossary.</a:t>
            </a:r>
          </a:p>
          <a:p>
            <a:r>
              <a:rPr lang="en-US" b="1" dirty="0" smtClean="0"/>
              <a:t>Permissive</a:t>
            </a:r>
            <a:r>
              <a:rPr lang="en-US" b="1" baseline="0" dirty="0" smtClean="0"/>
              <a:t> reporter</a:t>
            </a:r>
            <a:endParaRPr lang="en-US" b="1" dirty="0" smtClean="0"/>
          </a:p>
          <a:p>
            <a:r>
              <a:rPr lang="en-US" b="1" dirty="0" smtClean="0"/>
              <a:t>ChildLine</a:t>
            </a:r>
          </a:p>
          <a:p>
            <a:endParaRPr lang="en-US" dirty="0" smtClean="0"/>
          </a:p>
          <a:p>
            <a:r>
              <a:rPr lang="en-US" dirty="0" smtClean="0"/>
              <a:t>-</a:t>
            </a:r>
            <a:r>
              <a:rPr lang="en-US" u="sng" dirty="0" smtClean="0"/>
              <a:t>Citations</a:t>
            </a:r>
            <a:r>
              <a:rPr lang="en-US" dirty="0" smtClean="0"/>
              <a:t>: N/A</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9320FC1-0815-495E-8A38-609B0EE1237F}" type="slidenum">
              <a:rPr lang="en-US" smtClean="0"/>
              <a:t>16</a:t>
            </a:fld>
            <a:endParaRPr lang="en-US" dirty="0"/>
          </a:p>
        </p:txBody>
      </p:sp>
    </p:spTree>
    <p:extLst>
      <p:ext uri="{BB962C8B-B14F-4D97-AF65-F5344CB8AC3E}">
        <p14:creationId xmlns:p14="http://schemas.microsoft.com/office/powerpoint/2010/main" val="2542781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11">
              <a:defRPr/>
            </a:pPr>
            <a:r>
              <a:rPr lang="en-US" b="1" u="sng" dirty="0" smtClean="0"/>
              <a:t>Tech notes</a:t>
            </a:r>
            <a:r>
              <a:rPr lang="en-US" b="1" dirty="0" smtClean="0"/>
              <a:t>:</a:t>
            </a:r>
          </a:p>
          <a:p>
            <a:pPr defTabSz="966411">
              <a:defRPr/>
            </a:pPr>
            <a:endParaRPr lang="en-US" dirty="0" smtClean="0"/>
          </a:p>
          <a:p>
            <a:pPr fontAlgn="t"/>
            <a:r>
              <a:rPr lang="en-US" dirty="0" smtClean="0"/>
              <a:t>-</a:t>
            </a:r>
            <a:r>
              <a:rPr lang="en-US" u="sng" dirty="0" smtClean="0"/>
              <a:t>Image</a:t>
            </a:r>
            <a:r>
              <a:rPr lang="en-US" u="sng" baseline="0" dirty="0" smtClean="0"/>
              <a:t> origin</a:t>
            </a:r>
            <a:r>
              <a:rPr lang="en-US" u="none" baseline="0" dirty="0" smtClean="0"/>
              <a:t>:</a:t>
            </a:r>
            <a:r>
              <a:rPr lang="en-US" dirty="0" smtClean="0"/>
              <a:t> </a:t>
            </a:r>
            <a:r>
              <a:rPr lang="en-US" b="0" cap="none" dirty="0" smtClean="0"/>
              <a:t>N/A</a:t>
            </a:r>
          </a:p>
          <a:p>
            <a:endParaRPr lang="en-US" dirty="0" smtClean="0"/>
          </a:p>
          <a:p>
            <a:r>
              <a:rPr lang="en-US" u="none" dirty="0" smtClean="0"/>
              <a:t>-</a:t>
            </a:r>
            <a:r>
              <a:rPr lang="en-US" u="sng" dirty="0" smtClean="0"/>
              <a:t>Animation</a:t>
            </a:r>
            <a:r>
              <a:rPr lang="en-US" dirty="0" smtClean="0"/>
              <a:t>:  	N/A</a:t>
            </a:r>
            <a:endParaRPr lang="en-US" baseline="0" dirty="0" smtClean="0"/>
          </a:p>
          <a:p>
            <a:endParaRPr lang="en-US" baseline="0" dirty="0" smtClean="0"/>
          </a:p>
          <a:p>
            <a:r>
              <a:rPr lang="en-US" baseline="0" dirty="0" smtClean="0"/>
              <a:t>-</a:t>
            </a:r>
            <a:r>
              <a:rPr lang="en-US" u="sng" baseline="0" dirty="0" smtClean="0"/>
              <a:t>Activity info</a:t>
            </a:r>
            <a:r>
              <a:rPr lang="en-US" u="none" baseline="0" dirty="0" smtClean="0"/>
              <a:t>: Hyperlink Child Welfare Portal to: (link not finalized yet, will provide when available)</a:t>
            </a:r>
          </a:p>
          <a:p>
            <a:endParaRPr lang="en-US" u="none" baseline="0" dirty="0" smtClean="0"/>
          </a:p>
          <a:p>
            <a:r>
              <a:rPr lang="en-US" u="none" baseline="0" dirty="0" smtClean="0"/>
              <a:t>-</a:t>
            </a:r>
            <a:r>
              <a:rPr lang="en-US" u="sng" baseline="0" dirty="0" smtClean="0"/>
              <a:t>Glossary terms</a:t>
            </a:r>
            <a:r>
              <a:rPr lang="en-US" u="none" baseline="0" dirty="0" smtClean="0"/>
              <a:t>:</a:t>
            </a:r>
          </a:p>
          <a:p>
            <a:r>
              <a:rPr lang="en-US" b="1" u="none" baseline="0" dirty="0" smtClean="0"/>
              <a:t>Mandated reporter</a:t>
            </a:r>
          </a:p>
          <a:p>
            <a:r>
              <a:rPr lang="en-US" b="1" u="none" baseline="0" dirty="0" smtClean="0"/>
              <a:t>ChildLine</a:t>
            </a:r>
          </a:p>
          <a:p>
            <a:endParaRPr lang="en-US" b="1" u="none" baseline="0" dirty="0" smtClean="0"/>
          </a:p>
          <a:p>
            <a:pPr defTabSz="966438">
              <a:defRPr/>
            </a:pPr>
            <a:r>
              <a:rPr lang="en-US" u="none" baseline="0" dirty="0" smtClean="0"/>
              <a:t>-</a:t>
            </a:r>
            <a:r>
              <a:rPr lang="en-US" u="sng" baseline="0" dirty="0" smtClean="0"/>
              <a:t>Citations</a:t>
            </a:r>
            <a:r>
              <a:rPr lang="en-US" u="none" baseline="0" dirty="0" smtClean="0"/>
              <a:t>: </a:t>
            </a:r>
            <a:r>
              <a:rPr lang="en-US" dirty="0" smtClean="0"/>
              <a:t>N/A</a:t>
            </a:r>
          </a:p>
          <a:p>
            <a:pPr defTabSz="966570">
              <a:defRPr/>
            </a:pPr>
            <a:r>
              <a:rPr lang="en-US" b="1" dirty="0"/>
              <a:t>23 PA. C.S. § 6311.  Persons required to report suspected child abuse.</a:t>
            </a:r>
            <a:endParaRPr lang="en-US" dirty="0"/>
          </a:p>
          <a:p>
            <a:pPr defTabSz="966570">
              <a:defRPr/>
            </a:pPr>
            <a:r>
              <a:rPr lang="en-US" b="1" dirty="0"/>
              <a:t>(c)  Staff members of institutions, etc.--</a:t>
            </a:r>
            <a:r>
              <a:rPr lang="en-US" dirty="0"/>
              <a:t>Whenever a person is required to report under subsection (b) in the capacity as a member of the staff of a medical or other public or private institution, school, facility or agency, that person shall </a:t>
            </a:r>
            <a:r>
              <a:rPr lang="en-US" b="1" u="sng" dirty="0"/>
              <a:t>report immediately in accordance with section 6313 and shall immediately thereafter </a:t>
            </a:r>
            <a:r>
              <a:rPr lang="en-US" dirty="0"/>
              <a:t>notify the person in charge of the institution, school, facility or agency or the designated agent of the person in charge. Upon notification, the person in charge or the designated agent, if any, shall </a:t>
            </a:r>
            <a:r>
              <a:rPr lang="en-US" b="1" u="sng" dirty="0"/>
              <a:t>facilitate the cooperation of the institution, school, facility or agency with the investigation of the report. Any intimidation, retaliation or obstruction in the investigation of the report is subject to the provisions of 18 </a:t>
            </a:r>
            <a:r>
              <a:rPr lang="en-US" b="1" u="sng" dirty="0" err="1"/>
              <a:t>Pa.C.S</a:t>
            </a:r>
            <a:r>
              <a:rPr lang="en-US" b="1" u="sng" dirty="0"/>
              <a:t>. § 4958 (relating to intimidation, retaliation or obstruction in child abuse cases).</a:t>
            </a:r>
            <a:r>
              <a:rPr lang="en-US" dirty="0"/>
              <a:t> This chapter does not require more than one report from any such institution, school, facility or agency.</a:t>
            </a:r>
          </a:p>
          <a:p>
            <a:endParaRPr lang="en-US" b="1" dirty="0"/>
          </a:p>
          <a:p>
            <a:endParaRPr lang="en-US" b="1" dirty="0"/>
          </a:p>
          <a:p>
            <a:endParaRPr lang="en-US" b="1" dirty="0"/>
          </a:p>
          <a:p>
            <a:r>
              <a:rPr lang="en-US" b="1" dirty="0"/>
              <a:t>23 PA. C.S. § 6313.  Reporting procedure.</a:t>
            </a:r>
            <a:endParaRPr lang="en-US" dirty="0"/>
          </a:p>
          <a:p>
            <a:r>
              <a:rPr lang="en-US" b="1" u="sng" dirty="0"/>
              <a:t>(a)  Report by mandated reporter.--</a:t>
            </a:r>
            <a:endParaRPr lang="en-US" dirty="0"/>
          </a:p>
          <a:p>
            <a:r>
              <a:rPr lang="en-US" b="1" u="sng" dirty="0"/>
              <a:t>(1)  A mandated reporter shall immediately make an oral report of suspected child abuse to the department via the Statewide toll-free telephone number under section 6332 (relating to establishment of Statewide toll-free telephone number) or a written report using electronic technologies under section 6305 (relating to electronic reporting).</a:t>
            </a:r>
            <a:endParaRPr lang="en-US" dirty="0"/>
          </a:p>
          <a:p>
            <a:r>
              <a:rPr lang="en-US" b="1" u="sng" dirty="0"/>
              <a:t>(2)  A mandated reporter making an oral report under paragraph (1) of suspected child abuse shall also make a written report, which may be submitted electronically, within 48 hours to the department or county agency assigned to the case in a manner and format prescribed by the department.</a:t>
            </a:r>
            <a:endParaRPr lang="en-US" dirty="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31881BD-5473-43A1-838A-4B5F7D379585}" type="slidenum">
              <a:rPr lang="en-US" smtClean="0"/>
              <a:t>17</a:t>
            </a:fld>
            <a:endParaRPr lang="en-US" dirty="0"/>
          </a:p>
        </p:txBody>
      </p:sp>
    </p:spTree>
    <p:extLst>
      <p:ext uri="{BB962C8B-B14F-4D97-AF65-F5344CB8AC3E}">
        <p14:creationId xmlns:p14="http://schemas.microsoft.com/office/powerpoint/2010/main" val="3751121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11">
              <a:defRPr/>
            </a:pPr>
            <a:r>
              <a:rPr lang="en-US" b="1" u="sng" dirty="0" smtClean="0"/>
              <a:t>Tech notes</a:t>
            </a:r>
            <a:r>
              <a:rPr lang="en-US" b="1" dirty="0" smtClean="0"/>
              <a:t>:</a:t>
            </a:r>
          </a:p>
          <a:p>
            <a:pPr defTabSz="966411">
              <a:defRPr/>
            </a:pPr>
            <a:endParaRPr lang="en-US" dirty="0" smtClean="0"/>
          </a:p>
          <a:p>
            <a:pPr fontAlgn="t"/>
            <a:r>
              <a:rPr lang="en-US" dirty="0" smtClean="0"/>
              <a:t>-</a:t>
            </a:r>
            <a:r>
              <a:rPr lang="en-US" u="sng" dirty="0" smtClean="0"/>
              <a:t>Image</a:t>
            </a:r>
            <a:r>
              <a:rPr lang="en-US" u="sng" baseline="0" dirty="0" smtClean="0"/>
              <a:t> origin</a:t>
            </a:r>
            <a:r>
              <a:rPr lang="en-US" u="none" baseline="0" dirty="0" smtClean="0"/>
              <a:t>:</a:t>
            </a:r>
            <a:r>
              <a:rPr lang="en-US" dirty="0" smtClean="0"/>
              <a:t> </a:t>
            </a:r>
            <a:r>
              <a:rPr lang="en-US" b="0" cap="none" dirty="0" smtClean="0"/>
              <a:t>N/A</a:t>
            </a:r>
          </a:p>
          <a:p>
            <a:endParaRPr lang="en-US" dirty="0" smtClean="0"/>
          </a:p>
          <a:p>
            <a:r>
              <a:rPr lang="en-US" u="none" dirty="0" smtClean="0"/>
              <a:t>-</a:t>
            </a:r>
            <a:r>
              <a:rPr lang="en-US" u="sng" dirty="0" smtClean="0"/>
              <a:t>Animation</a:t>
            </a:r>
            <a:r>
              <a:rPr lang="en-US" dirty="0" smtClean="0"/>
              <a:t>:  	N/A</a:t>
            </a:r>
            <a:endParaRPr lang="en-US" baseline="0" dirty="0" smtClean="0"/>
          </a:p>
          <a:p>
            <a:endParaRPr lang="en-US" baseline="0" dirty="0" smtClean="0"/>
          </a:p>
          <a:p>
            <a:r>
              <a:rPr lang="en-US" baseline="0" dirty="0" smtClean="0"/>
              <a:t>-</a:t>
            </a:r>
            <a:r>
              <a:rPr lang="en-US" u="sng" baseline="0" dirty="0" smtClean="0"/>
              <a:t>Activity info</a:t>
            </a:r>
            <a:r>
              <a:rPr lang="en-US" u="none" baseline="0" dirty="0" smtClean="0"/>
              <a:t>: </a:t>
            </a:r>
            <a:r>
              <a:rPr lang="en-US" dirty="0" smtClean="0"/>
              <a:t>N/A</a:t>
            </a:r>
          </a:p>
          <a:p>
            <a:endParaRPr lang="en-US" u="none" baseline="0" dirty="0" smtClean="0"/>
          </a:p>
          <a:p>
            <a:pPr defTabSz="966570">
              <a:defRPr/>
            </a:pPr>
            <a:r>
              <a:rPr lang="en-US" u="none" baseline="0" dirty="0" smtClean="0"/>
              <a:t>-</a:t>
            </a:r>
            <a:r>
              <a:rPr lang="en-US" u="sng" baseline="0" dirty="0" smtClean="0"/>
              <a:t>Glossary terms</a:t>
            </a:r>
            <a:r>
              <a:rPr lang="en-US" u="none" baseline="0" dirty="0" smtClean="0"/>
              <a:t>: </a:t>
            </a:r>
            <a:r>
              <a:rPr lang="en-US" dirty="0"/>
              <a:t>Link to glossary for the following bolded terms:</a:t>
            </a:r>
            <a:endParaRPr lang="en-US" u="none" baseline="0" dirty="0" smtClean="0"/>
          </a:p>
          <a:p>
            <a:r>
              <a:rPr lang="en-US" b="1" u="none" baseline="0" dirty="0" smtClean="0"/>
              <a:t>ChildLine</a:t>
            </a:r>
          </a:p>
          <a:p>
            <a:endParaRPr lang="en-US" b="1" u="none" baseline="0" dirty="0" smtClean="0"/>
          </a:p>
          <a:p>
            <a:pPr defTabSz="966438">
              <a:defRPr/>
            </a:pPr>
            <a:r>
              <a:rPr lang="en-US" u="none" baseline="0" dirty="0" smtClean="0"/>
              <a:t>-</a:t>
            </a:r>
            <a:r>
              <a:rPr lang="en-US" u="sng" baseline="0" dirty="0" smtClean="0"/>
              <a:t>Citations</a:t>
            </a:r>
            <a:r>
              <a:rPr lang="en-US" u="none" baseline="0" dirty="0" smtClean="0"/>
              <a:t>: </a:t>
            </a:r>
            <a:r>
              <a:rPr lang="en-US" dirty="0" smtClean="0"/>
              <a:t>N/A</a:t>
            </a:r>
          </a:p>
          <a:p>
            <a:endParaRPr lang="en-US" dirty="0" smtClean="0"/>
          </a:p>
          <a:p>
            <a:endParaRPr lang="en-US" dirty="0" smtClean="0"/>
          </a:p>
          <a:p>
            <a:endParaRPr lang="en-US" b="1" dirty="0"/>
          </a:p>
        </p:txBody>
      </p:sp>
      <p:sp>
        <p:nvSpPr>
          <p:cNvPr id="4" name="Slide Number Placeholder 3"/>
          <p:cNvSpPr>
            <a:spLocks noGrp="1"/>
          </p:cNvSpPr>
          <p:nvPr>
            <p:ph type="sldNum" sz="quarter" idx="10"/>
          </p:nvPr>
        </p:nvSpPr>
        <p:spPr/>
        <p:txBody>
          <a:bodyPr/>
          <a:lstStyle/>
          <a:p>
            <a:fld id="{6D2FD51D-7DBF-488D-BB21-903E415303B0}"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195049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11">
              <a:defRPr/>
            </a:pPr>
            <a:r>
              <a:rPr lang="en-US" b="1" u="sng" dirty="0" smtClean="0"/>
              <a:t>Tech notes</a:t>
            </a:r>
            <a:r>
              <a:rPr lang="en-US" b="1" dirty="0" smtClean="0"/>
              <a:t>:</a:t>
            </a:r>
          </a:p>
          <a:p>
            <a:pPr defTabSz="966411">
              <a:defRPr/>
            </a:pPr>
            <a:endParaRPr lang="en-US" dirty="0" smtClean="0"/>
          </a:p>
          <a:p>
            <a:pPr fontAlgn="t"/>
            <a:r>
              <a:rPr lang="en-US" dirty="0" smtClean="0"/>
              <a:t>-</a:t>
            </a:r>
            <a:r>
              <a:rPr lang="en-US" u="sng" dirty="0" smtClean="0"/>
              <a:t>Image</a:t>
            </a:r>
            <a:r>
              <a:rPr lang="en-US" u="sng" baseline="0" dirty="0" smtClean="0"/>
              <a:t> origin</a:t>
            </a:r>
            <a:r>
              <a:rPr lang="en-US" u="none" baseline="0" dirty="0" smtClean="0"/>
              <a:t>:</a:t>
            </a:r>
            <a:r>
              <a:rPr lang="en-US" dirty="0" smtClean="0"/>
              <a:t> </a:t>
            </a:r>
            <a:r>
              <a:rPr lang="en-US" b="0" cap="none" dirty="0" smtClean="0"/>
              <a:t>MSOffice</a:t>
            </a:r>
            <a:r>
              <a:rPr lang="en-US" b="0" cap="none" baseline="0" dirty="0" smtClean="0"/>
              <a:t> Imagery</a:t>
            </a:r>
            <a:endParaRPr lang="en-US" b="0" cap="none" dirty="0" smtClean="0"/>
          </a:p>
          <a:p>
            <a:endParaRPr lang="en-US" dirty="0" smtClean="0"/>
          </a:p>
          <a:p>
            <a:r>
              <a:rPr lang="en-US" u="none" dirty="0" smtClean="0"/>
              <a:t>-</a:t>
            </a:r>
            <a:r>
              <a:rPr lang="en-US" u="sng" dirty="0" smtClean="0"/>
              <a:t>Animation</a:t>
            </a:r>
            <a:r>
              <a:rPr lang="en-US" dirty="0" smtClean="0"/>
              <a:t>:  	N/A</a:t>
            </a:r>
            <a:endParaRPr lang="en-US" baseline="0" dirty="0" smtClean="0"/>
          </a:p>
          <a:p>
            <a:endParaRPr lang="en-US" baseline="0" dirty="0" smtClean="0"/>
          </a:p>
          <a:p>
            <a:r>
              <a:rPr lang="en-US" baseline="0" dirty="0" smtClean="0"/>
              <a:t>-</a:t>
            </a:r>
            <a:r>
              <a:rPr lang="en-US" u="sng" baseline="0" dirty="0" smtClean="0"/>
              <a:t>Activity info</a:t>
            </a:r>
            <a:r>
              <a:rPr lang="en-US" u="none" baseline="0" dirty="0" smtClean="0"/>
              <a:t>: </a:t>
            </a:r>
            <a:r>
              <a:rPr lang="en-US" b="0" baseline="0" dirty="0" smtClean="0"/>
              <a:t>N/A</a:t>
            </a:r>
            <a:endParaRPr lang="en-US" b="0" dirty="0" smtClean="0"/>
          </a:p>
          <a:p>
            <a:endParaRPr lang="en-US" u="none" baseline="0" dirty="0" smtClean="0"/>
          </a:p>
          <a:p>
            <a:r>
              <a:rPr lang="en-US" u="none" baseline="0" dirty="0" smtClean="0"/>
              <a:t>-</a:t>
            </a:r>
            <a:r>
              <a:rPr lang="en-US" u="sng" baseline="0" dirty="0" smtClean="0"/>
              <a:t>Glossary terms</a:t>
            </a:r>
            <a:r>
              <a:rPr lang="en-US" u="none" baseline="0" dirty="0" smtClean="0"/>
              <a:t>:</a:t>
            </a:r>
          </a:p>
          <a:p>
            <a:r>
              <a:rPr lang="en-US" b="1" u="none" baseline="0" dirty="0" smtClean="0"/>
              <a:t>CCYA</a:t>
            </a:r>
          </a:p>
          <a:p>
            <a:r>
              <a:rPr lang="en-US" b="1" u="none" baseline="0" dirty="0" smtClean="0"/>
              <a:t>Department</a:t>
            </a:r>
          </a:p>
          <a:p>
            <a:r>
              <a:rPr lang="en-US" b="1" u="none" baseline="0" dirty="0" smtClean="0"/>
              <a:t>Electronic technologies</a:t>
            </a:r>
          </a:p>
          <a:p>
            <a:endParaRPr lang="en-US" b="1" u="none" baseline="0" dirty="0" smtClean="0"/>
          </a:p>
          <a:p>
            <a:pPr defTabSz="966438">
              <a:defRPr/>
            </a:pPr>
            <a:r>
              <a:rPr lang="en-US" u="none" baseline="0" dirty="0" smtClean="0"/>
              <a:t>-</a:t>
            </a:r>
            <a:r>
              <a:rPr lang="en-US" u="sng" baseline="0" dirty="0" smtClean="0"/>
              <a:t>Citations</a:t>
            </a:r>
            <a:r>
              <a:rPr lang="en-US" u="none" baseline="0" dirty="0" smtClean="0"/>
              <a:t>: Please make the law button a pop up box that displays the following:</a:t>
            </a:r>
          </a:p>
          <a:p>
            <a:pPr defTabSz="966570">
              <a:defRPr/>
            </a:pPr>
            <a:r>
              <a:rPr lang="en-US" b="1" dirty="0"/>
              <a:t>23 PA. C.S. § 6334.  Disposition of complaints received.</a:t>
            </a:r>
          </a:p>
          <a:p>
            <a:pPr defTabSz="966570">
              <a:defRPr/>
            </a:pPr>
            <a:r>
              <a:rPr lang="en-US" b="1" u="sng" dirty="0"/>
              <a:t>(a)  Receipt of reports by county agencies and law enforcement.--After ensuring the immediate safety of the child and any other child in the child's home, a county agency or law enforcement official that receives a report of suspected child abuse shall immediately notify the department of the report. If the report is an oral report by telephone, the county agency or law enforcement official shall attempt to collect as much of the information listed in section 6313(c) (relating to reporting procedure) </a:t>
            </a:r>
            <a:r>
              <a:rPr lang="en-US" b="1" i="1" u="sng" dirty="0">
                <a:solidFill>
                  <a:srgbClr val="FF0000"/>
                </a:solidFill>
              </a:rPr>
              <a:t>[6313(b)]</a:t>
            </a:r>
            <a:r>
              <a:rPr lang="en-US" b="1" u="sng" dirty="0"/>
              <a:t> as possible and shall submit the information to the department within 48 hours through a report in writing or by electronic technologies.</a:t>
            </a:r>
            <a:endParaRPr lang="en-US" dirty="0"/>
          </a:p>
          <a:p>
            <a:pPr defTabSz="966570">
              <a:defRPr/>
            </a:pPr>
            <a:endParaRPr lang="en-US" dirty="0"/>
          </a:p>
          <a:p>
            <a:pPr defTabSz="966570">
              <a:defRPr/>
            </a:pPr>
            <a:r>
              <a:rPr lang="en-US" dirty="0"/>
              <a:t>Note in this section it is referred to as 6313(c) but is actually in 6313(b) </a:t>
            </a:r>
          </a:p>
          <a:p>
            <a:pPr defTabSz="966570">
              <a:defRPr/>
            </a:pPr>
            <a:endParaRPr lang="en-US" dirty="0"/>
          </a:p>
          <a:p>
            <a:pPr defTabSz="966570">
              <a:defRPr/>
            </a:pPr>
            <a:r>
              <a:rPr lang="en-US" b="1" dirty="0"/>
              <a:t>23 PA. C.S. § 6313.  Reporting procedure.</a:t>
            </a:r>
            <a:endParaRPr lang="en-US" dirty="0"/>
          </a:p>
          <a:p>
            <a:r>
              <a:rPr lang="en-US" b="1" u="sng" dirty="0"/>
              <a:t>(b)  Contents of report.--A written report of suspected child abuse, which may be submitted electronically, shall include the following information, if known:</a:t>
            </a:r>
            <a:endParaRPr lang="en-US" dirty="0"/>
          </a:p>
          <a:p>
            <a:r>
              <a:rPr lang="en-US" b="1" dirty="0"/>
              <a:t>     </a:t>
            </a:r>
            <a:r>
              <a:rPr lang="en-US" b="1" u="sng" dirty="0"/>
              <a:t>(1)  The names and addresses of the child, the child's parents and any other person responsible for the child's welfare.</a:t>
            </a:r>
            <a:endParaRPr lang="en-US" dirty="0"/>
          </a:p>
          <a:p>
            <a:r>
              <a:rPr lang="en-US" b="1" dirty="0"/>
              <a:t>     </a:t>
            </a:r>
            <a:r>
              <a:rPr lang="en-US" b="1" u="sng" dirty="0"/>
              <a:t>(2)  Where the suspected abuse occurred.</a:t>
            </a:r>
            <a:endParaRPr lang="en-US" dirty="0"/>
          </a:p>
          <a:p>
            <a:r>
              <a:rPr lang="en-US" b="1" dirty="0"/>
              <a:t>     </a:t>
            </a:r>
            <a:r>
              <a:rPr lang="en-US" b="1" u="sng" dirty="0"/>
              <a:t>(3)  The age and sex of each subject of the report.</a:t>
            </a:r>
            <a:endParaRPr lang="en-US" dirty="0"/>
          </a:p>
          <a:p>
            <a:r>
              <a:rPr lang="en-US" b="1" dirty="0"/>
              <a:t>     </a:t>
            </a:r>
            <a:r>
              <a:rPr lang="en-US" b="1" u="sng" dirty="0"/>
              <a:t>(4)  The nature and extent of the suspected child abuse, including any evidence of prior abuse to the child or any sibling of the child.</a:t>
            </a:r>
            <a:endParaRPr lang="en-US" dirty="0"/>
          </a:p>
          <a:p>
            <a:r>
              <a:rPr lang="en-US" b="1" dirty="0"/>
              <a:t>     </a:t>
            </a:r>
            <a:r>
              <a:rPr lang="en-US" b="1" u="sng" dirty="0"/>
              <a:t>(5)  The name and relationship of each individual responsible for causing the suspected abuse and any evidence of prior abuse by each individual.</a:t>
            </a:r>
            <a:endParaRPr lang="en-US" dirty="0"/>
          </a:p>
          <a:p>
            <a:r>
              <a:rPr lang="en-US" b="1" dirty="0"/>
              <a:t>     </a:t>
            </a:r>
            <a:r>
              <a:rPr lang="en-US" b="1" u="sng" dirty="0"/>
              <a:t>(6)  Family composition.</a:t>
            </a:r>
            <a:endParaRPr lang="en-US" dirty="0"/>
          </a:p>
          <a:p>
            <a:r>
              <a:rPr lang="en-US" b="1" dirty="0"/>
              <a:t>     </a:t>
            </a:r>
            <a:r>
              <a:rPr lang="en-US" b="1" u="sng" dirty="0"/>
              <a:t>(7)  The source of the report.</a:t>
            </a:r>
            <a:endParaRPr lang="en-US" dirty="0"/>
          </a:p>
          <a:p>
            <a:r>
              <a:rPr lang="en-US" b="1" dirty="0"/>
              <a:t>     </a:t>
            </a:r>
            <a:r>
              <a:rPr lang="en-US" b="1" u="sng" dirty="0"/>
              <a:t>(8)  The name, telephone number and e-mail address of the person making the report.</a:t>
            </a:r>
            <a:endParaRPr lang="en-US" dirty="0"/>
          </a:p>
          <a:p>
            <a:r>
              <a:rPr lang="en-US" b="1" dirty="0"/>
              <a:t>     </a:t>
            </a:r>
            <a:r>
              <a:rPr lang="en-US" b="1" u="sng" dirty="0"/>
              <a:t>(9)  The actions taken by the person making the report, including those actions taken under section 6314 (relating to photographs, medical tests and X-rays of child subject to report),</a:t>
            </a:r>
            <a:br>
              <a:rPr lang="en-US" b="1" u="sng" dirty="0"/>
            </a:br>
            <a:r>
              <a:rPr lang="en-US" b="1" dirty="0"/>
              <a:t>     </a:t>
            </a:r>
            <a:r>
              <a:rPr lang="en-US" b="1" u="sng" dirty="0"/>
              <a:t>6315 (relating to taking child into protective custody), 6316 (relating to admission to private and public hospitals) or 6317 (relating to mandatory reporting and postmortem</a:t>
            </a:r>
            <a:br>
              <a:rPr lang="en-US" b="1" u="sng" dirty="0"/>
            </a:br>
            <a:r>
              <a:rPr lang="en-US" b="1" dirty="0"/>
              <a:t>     </a:t>
            </a:r>
            <a:r>
              <a:rPr lang="en-US" b="1" u="sng" dirty="0"/>
              <a:t>investigation of deaths).</a:t>
            </a:r>
            <a:endParaRPr lang="en-US" dirty="0"/>
          </a:p>
          <a:p>
            <a:r>
              <a:rPr lang="en-US" b="1" dirty="0"/>
              <a:t>     </a:t>
            </a:r>
            <a:r>
              <a:rPr lang="en-US" b="1" u="sng" dirty="0"/>
              <a:t>(10)  Any other information required by Federal law or regulation.</a:t>
            </a:r>
            <a:endParaRPr lang="en-US" dirty="0"/>
          </a:p>
          <a:p>
            <a:r>
              <a:rPr lang="en-US" b="1" dirty="0"/>
              <a:t>     </a:t>
            </a:r>
            <a:r>
              <a:rPr lang="en-US" b="1" u="sng" dirty="0"/>
              <a:t>(11)  Any other information that the department requires by regulation.</a:t>
            </a:r>
            <a:endParaRPr lang="en-US" dirty="0"/>
          </a:p>
          <a:p>
            <a:r>
              <a:rPr lang="en-US" dirty="0"/>
              <a:t>(c)  (Deleted by amendment).</a:t>
            </a:r>
          </a:p>
          <a:p>
            <a:r>
              <a:rPr lang="en-US" dirty="0"/>
              <a:t>(d)  (Deleted by amendment).</a:t>
            </a:r>
          </a:p>
          <a:p>
            <a:pPr defTabSz="966570">
              <a:defRPr/>
            </a:pPr>
            <a:endParaRPr lang="en-US" dirty="0"/>
          </a:p>
          <a:p>
            <a:pPr defTabSz="966570">
              <a:defRPr/>
            </a:pPr>
            <a:endParaRPr lang="en-US" dirty="0"/>
          </a:p>
          <a:p>
            <a:pPr defTabSz="966570">
              <a:defRPr/>
            </a:pPr>
            <a:endParaRPr lang="en-US" dirty="0"/>
          </a:p>
          <a:p>
            <a:endParaRPr lang="en-US" dirty="0"/>
          </a:p>
        </p:txBody>
      </p:sp>
      <p:sp>
        <p:nvSpPr>
          <p:cNvPr id="4" name="Slide Number Placeholder 3"/>
          <p:cNvSpPr>
            <a:spLocks noGrp="1"/>
          </p:cNvSpPr>
          <p:nvPr>
            <p:ph type="sldNum" sz="quarter" idx="10"/>
          </p:nvPr>
        </p:nvSpPr>
        <p:spPr/>
        <p:txBody>
          <a:bodyPr/>
          <a:lstStyle/>
          <a:p>
            <a:fld id="{631881BD-5473-43A1-838A-4B5F7D379585}" type="slidenum">
              <a:rPr lang="en-US" smtClean="0"/>
              <a:t>19</a:t>
            </a:fld>
            <a:endParaRPr lang="en-US" dirty="0"/>
          </a:p>
        </p:txBody>
      </p:sp>
    </p:spTree>
    <p:extLst>
      <p:ext uri="{BB962C8B-B14F-4D97-AF65-F5344CB8AC3E}">
        <p14:creationId xmlns:p14="http://schemas.microsoft.com/office/powerpoint/2010/main" val="396596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38">
              <a:defRPr/>
            </a:pPr>
            <a:r>
              <a:rPr lang="en-US" b="1" u="sng" dirty="0" smtClean="0"/>
              <a:t>Tech notes:</a:t>
            </a:r>
          </a:p>
          <a:p>
            <a:endParaRPr lang="en-US" dirty="0" smtClean="0"/>
          </a:p>
          <a:p>
            <a:r>
              <a:rPr lang="en-US" dirty="0" smtClean="0"/>
              <a:t>-</a:t>
            </a:r>
            <a:r>
              <a:rPr lang="en-US" u="sng" dirty="0"/>
              <a:t>Image origin</a:t>
            </a:r>
            <a:r>
              <a:rPr lang="en-US" dirty="0"/>
              <a:t>: Photo clip art from MSOffice Imagery</a:t>
            </a:r>
          </a:p>
          <a:p>
            <a:endParaRPr lang="en-US" dirty="0"/>
          </a:p>
          <a:p>
            <a:r>
              <a:rPr lang="en-US" dirty="0"/>
              <a:t>-</a:t>
            </a:r>
            <a:r>
              <a:rPr lang="en-US" u="sng" dirty="0"/>
              <a:t>Animation</a:t>
            </a:r>
            <a:r>
              <a:rPr lang="en-US" dirty="0"/>
              <a:t>: N/A</a:t>
            </a:r>
          </a:p>
          <a:p>
            <a:endParaRPr lang="en-US" dirty="0"/>
          </a:p>
          <a:p>
            <a:r>
              <a:rPr lang="en-US" dirty="0"/>
              <a:t>-</a:t>
            </a:r>
            <a:r>
              <a:rPr lang="en-US" u="sng" dirty="0"/>
              <a:t>Activity info</a:t>
            </a:r>
            <a:r>
              <a:rPr lang="en-US" dirty="0"/>
              <a:t>: N/A</a:t>
            </a:r>
          </a:p>
          <a:p>
            <a:endParaRPr lang="en-US" dirty="0"/>
          </a:p>
          <a:p>
            <a:pPr defTabSz="966570">
              <a:defRPr/>
            </a:pPr>
            <a:r>
              <a:rPr lang="en-US" dirty="0"/>
              <a:t>-</a:t>
            </a:r>
            <a:r>
              <a:rPr lang="en-US" u="sng" dirty="0"/>
              <a:t>Glossary </a:t>
            </a:r>
            <a:r>
              <a:rPr lang="en-US" u="sng" dirty="0" smtClean="0"/>
              <a:t>terms</a:t>
            </a:r>
            <a:r>
              <a:rPr lang="en-US" dirty="0" smtClean="0"/>
              <a:t>:</a:t>
            </a:r>
            <a:r>
              <a:rPr lang="en-US" baseline="0" dirty="0" smtClean="0"/>
              <a:t> </a:t>
            </a:r>
            <a:r>
              <a:rPr lang="en-US" dirty="0"/>
              <a:t>Link to glossary for the following bolded terms:</a:t>
            </a:r>
            <a:endParaRPr lang="en-US" baseline="0" dirty="0" smtClean="0"/>
          </a:p>
          <a:p>
            <a:r>
              <a:rPr lang="en-US" baseline="0" dirty="0" smtClean="0"/>
              <a:t>Reasonable cause to suspect</a:t>
            </a:r>
            <a:endParaRPr lang="en-US" dirty="0"/>
          </a:p>
          <a:p>
            <a:endParaRPr lang="en-US" dirty="0"/>
          </a:p>
          <a:p>
            <a:pPr defTabSz="966438">
              <a:defRPr/>
            </a:pPr>
            <a:r>
              <a:rPr lang="en-US" dirty="0"/>
              <a:t>-</a:t>
            </a:r>
            <a:r>
              <a:rPr lang="en-US" u="sng" dirty="0"/>
              <a:t>Citations</a:t>
            </a:r>
            <a:r>
              <a:rPr lang="en-US" dirty="0"/>
              <a:t>: </a:t>
            </a:r>
            <a:r>
              <a:rPr lang="en-US" dirty="0" smtClean="0"/>
              <a:t>Make </a:t>
            </a:r>
            <a:r>
              <a:rPr lang="en-US" dirty="0"/>
              <a:t>law icon a link to a pop-up box with the following information:</a:t>
            </a:r>
          </a:p>
          <a:p>
            <a:r>
              <a:rPr lang="en-US" b="1" dirty="0"/>
              <a:t>23 Pa. C.S. § 6339. § 6319.  Penalties.</a:t>
            </a:r>
            <a:endParaRPr lang="en-US" dirty="0"/>
          </a:p>
          <a:p>
            <a:r>
              <a:rPr lang="en-US" b="1" u="none" dirty="0"/>
              <a:t>(a)  Failure to report or refer.--</a:t>
            </a:r>
            <a:endParaRPr lang="en-US" u="none" dirty="0"/>
          </a:p>
          <a:p>
            <a:r>
              <a:rPr lang="en-US" b="1" u="none" baseline="0" dirty="0" smtClean="0"/>
              <a:t>     </a:t>
            </a:r>
            <a:r>
              <a:rPr lang="en-US" b="1" u="none" dirty="0" smtClean="0"/>
              <a:t>(</a:t>
            </a:r>
            <a:r>
              <a:rPr lang="en-US" b="1" u="none" dirty="0"/>
              <a:t>1)  A person or official required by this chapter to report a case of suspected child abuse or to make a referral to the </a:t>
            </a:r>
            <a:r>
              <a:rPr lang="en-US" b="1" u="none" dirty="0" smtClean="0"/>
              <a:t>appropriate </a:t>
            </a:r>
            <a:r>
              <a:rPr lang="en-US" b="1" u="none" dirty="0"/>
              <a:t>authorities commits an offense if </a:t>
            </a:r>
            <a:r>
              <a:rPr lang="en-US" b="1" u="none" dirty="0" smtClean="0"/>
              <a:t>the</a:t>
            </a:r>
            <a:r>
              <a:rPr lang="en-US" b="1" u="none" baseline="0" dirty="0" smtClean="0"/>
              <a:t> </a:t>
            </a:r>
            <a:r>
              <a:rPr lang="en-US" b="1" u="none" dirty="0" smtClean="0"/>
              <a:t>person or</a:t>
            </a:r>
            <a:br>
              <a:rPr lang="en-US" b="1" u="none" dirty="0" smtClean="0"/>
            </a:br>
            <a:r>
              <a:rPr lang="en-US" b="1" u="none" baseline="0" dirty="0" smtClean="0"/>
              <a:t>     </a:t>
            </a:r>
            <a:r>
              <a:rPr lang="en-US" b="1" u="none" dirty="0" smtClean="0"/>
              <a:t>official </a:t>
            </a:r>
            <a:r>
              <a:rPr lang="en-US" b="1" u="none" dirty="0"/>
              <a:t>willfully fails to do so.</a:t>
            </a:r>
            <a:endParaRPr lang="en-US" u="none" dirty="0"/>
          </a:p>
          <a:p>
            <a:r>
              <a:rPr lang="en-US" b="1" u="none" baseline="0" dirty="0" smtClean="0"/>
              <a:t>     </a:t>
            </a:r>
            <a:r>
              <a:rPr lang="en-US" b="1" u="none" dirty="0" smtClean="0"/>
              <a:t>(</a:t>
            </a:r>
            <a:r>
              <a:rPr lang="en-US" b="1" u="none" dirty="0"/>
              <a:t>2)  An offense under this section is a felony of the third degree if:</a:t>
            </a:r>
            <a:endParaRPr lang="en-US" u="none" dirty="0"/>
          </a:p>
          <a:p>
            <a:r>
              <a:rPr lang="en-US" b="1" u="none" dirty="0" smtClean="0"/>
              <a:t>	(</a:t>
            </a:r>
            <a:r>
              <a:rPr lang="en-US" b="1" u="none" dirty="0"/>
              <a:t>i)  the person or official willfully fails to report;</a:t>
            </a:r>
            <a:endParaRPr lang="en-US" u="none" dirty="0"/>
          </a:p>
          <a:p>
            <a:r>
              <a:rPr lang="en-US" b="1" u="none" dirty="0" smtClean="0"/>
              <a:t>	(</a:t>
            </a:r>
            <a:r>
              <a:rPr lang="en-US" b="1" u="none" dirty="0"/>
              <a:t>ii)  the child abuse constitutes a felony of the first degree or higher; and</a:t>
            </a:r>
            <a:endParaRPr lang="en-US" u="none" dirty="0"/>
          </a:p>
          <a:p>
            <a:r>
              <a:rPr lang="en-US" b="1" u="none" dirty="0" smtClean="0"/>
              <a:t>	(</a:t>
            </a:r>
            <a:r>
              <a:rPr lang="en-US" b="1" u="none" dirty="0"/>
              <a:t>iii)  the person or official has direct knowledge of the nature of the abuse.</a:t>
            </a:r>
            <a:endParaRPr lang="en-US" u="none" dirty="0"/>
          </a:p>
          <a:p>
            <a:r>
              <a:rPr lang="en-US" b="1" u="none" baseline="0" dirty="0" smtClean="0"/>
              <a:t>     </a:t>
            </a:r>
            <a:r>
              <a:rPr lang="en-US" b="1" u="none" dirty="0" smtClean="0"/>
              <a:t>(</a:t>
            </a:r>
            <a:r>
              <a:rPr lang="en-US" b="1" u="none" dirty="0"/>
              <a:t>3)  An offense not otherwise specified in paragraph (2) is a misdemeanor of the second degree.</a:t>
            </a:r>
            <a:endParaRPr lang="en-US" u="none" dirty="0"/>
          </a:p>
          <a:p>
            <a:r>
              <a:rPr lang="en-US" b="1" u="none" baseline="0" dirty="0" smtClean="0"/>
              <a:t>     </a:t>
            </a:r>
            <a:r>
              <a:rPr lang="en-US" b="1" u="none" dirty="0" smtClean="0"/>
              <a:t>(</a:t>
            </a:r>
            <a:r>
              <a:rPr lang="en-US" b="1" u="none" dirty="0"/>
              <a:t>4)  A report of suspected child abuse to law enforcement or the appropriate county agency by a mandated reporter, made in </a:t>
            </a:r>
            <a:r>
              <a:rPr lang="en-US" b="1" u="none" dirty="0" smtClean="0"/>
              <a:t>lieu </a:t>
            </a:r>
            <a:r>
              <a:rPr lang="en-US" b="1" u="none" dirty="0"/>
              <a:t>of a report to the department, shall not constitute </a:t>
            </a:r>
            <a:r>
              <a:rPr lang="en-US" b="1" u="none" dirty="0" smtClean="0"/>
              <a:t>an</a:t>
            </a:r>
            <a:br>
              <a:rPr lang="en-US" b="1" u="none" dirty="0" smtClean="0"/>
            </a:br>
            <a:r>
              <a:rPr lang="en-US" b="1" u="none" baseline="0" dirty="0" smtClean="0"/>
              <a:t>     </a:t>
            </a:r>
            <a:r>
              <a:rPr lang="en-US" b="1" u="none" dirty="0" smtClean="0"/>
              <a:t>offense </a:t>
            </a:r>
            <a:r>
              <a:rPr lang="en-US" b="1" u="none" dirty="0"/>
              <a:t>under this subsection, provided that the report was made in </a:t>
            </a:r>
            <a:r>
              <a:rPr lang="en-US" b="1" u="none" dirty="0" smtClean="0"/>
              <a:t>	a </a:t>
            </a:r>
            <a:r>
              <a:rPr lang="en-US" b="1" u="none" dirty="0"/>
              <a:t>good faith effort to comply with the requirements of this chapter.</a:t>
            </a:r>
            <a:endParaRPr lang="en-US" u="none" dirty="0"/>
          </a:p>
          <a:p>
            <a:r>
              <a:rPr lang="en-US" b="1" u="none" dirty="0"/>
              <a:t>(b)  Continuing course of action.--If a person's willful failure under subsection (a) continues while the person knows or has reasonable cause to believe the child is actively being subjected to child abuse, the person commits a misdemeanor of the first degree, except that if the child abuse constitutes a felony of the first degree or higher, the person commits a felony of the third degree.</a:t>
            </a:r>
            <a:endParaRPr lang="en-US" u="none" dirty="0"/>
          </a:p>
          <a:p>
            <a:r>
              <a:rPr lang="en-US" b="1" u="none" dirty="0"/>
              <a:t>(c)  Multiple offenses.--A person who commits a second or subsequent offense under subsection (a) commits a felony of the third degree, except that if the child abuse constitutes a felony of the first degree or higher, the penalty for the second or subsequent offenses is a felony of the second degree.</a:t>
            </a:r>
            <a:endParaRPr lang="en-US" u="none" dirty="0"/>
          </a:p>
          <a:p>
            <a:r>
              <a:rPr lang="en-US" b="1" u="none" dirty="0"/>
              <a:t>(d)  Statute of limitations.--The statute of limitations for an offense under subsection (a) shall be either the statute of limitations for the crime committed against the minor child or five years, whichever is greater.</a:t>
            </a:r>
            <a:endParaRPr lang="en-US" u="none" dirty="0"/>
          </a:p>
          <a:p>
            <a:endParaRPr lang="en-US" u="none" dirty="0"/>
          </a:p>
          <a:p>
            <a:pPr defTabSz="966438">
              <a:defRPr/>
            </a:pPr>
            <a:endParaRPr lang="en-US" u="none" dirty="0" smtClean="0"/>
          </a:p>
          <a:p>
            <a:endParaRPr lang="en-US" u="none" dirty="0"/>
          </a:p>
        </p:txBody>
      </p:sp>
      <p:sp>
        <p:nvSpPr>
          <p:cNvPr id="4" name="Slide Number Placeholder 3"/>
          <p:cNvSpPr>
            <a:spLocks noGrp="1"/>
          </p:cNvSpPr>
          <p:nvPr>
            <p:ph type="sldNum" sz="quarter" idx="10"/>
          </p:nvPr>
        </p:nvSpPr>
        <p:spPr/>
        <p:txBody>
          <a:bodyPr/>
          <a:lstStyle/>
          <a:p>
            <a:fld id="{229BF4FE-7EF2-4A0B-B4D2-B1C197A06685}" type="slidenum">
              <a:rPr lang="en-US" smtClean="0"/>
              <a:t>20</a:t>
            </a:fld>
            <a:endParaRPr lang="en-US" dirty="0"/>
          </a:p>
        </p:txBody>
      </p:sp>
    </p:spTree>
    <p:extLst>
      <p:ext uri="{BB962C8B-B14F-4D97-AF65-F5344CB8AC3E}">
        <p14:creationId xmlns:p14="http://schemas.microsoft.com/office/powerpoint/2010/main" val="2366744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Tech Notes:</a:t>
            </a:r>
          </a:p>
          <a:p>
            <a:endParaRPr lang="en-US" dirty="0"/>
          </a:p>
          <a:p>
            <a:r>
              <a:rPr lang="en-US" dirty="0"/>
              <a:t>-</a:t>
            </a:r>
            <a:r>
              <a:rPr lang="en-US" u="sng" dirty="0"/>
              <a:t>Image origin</a:t>
            </a:r>
            <a:r>
              <a:rPr lang="en-US" dirty="0"/>
              <a:t>: Photo clip art from MSOffice Imagery</a:t>
            </a:r>
          </a:p>
          <a:p>
            <a:endParaRPr lang="en-US" dirty="0"/>
          </a:p>
          <a:p>
            <a:r>
              <a:rPr lang="en-US" dirty="0"/>
              <a:t>-</a:t>
            </a:r>
            <a:r>
              <a:rPr lang="en-US" u="sng" dirty="0"/>
              <a:t>Animation</a:t>
            </a:r>
            <a:r>
              <a:rPr lang="en-US" dirty="0"/>
              <a:t>: N/A</a:t>
            </a:r>
          </a:p>
          <a:p>
            <a:endParaRPr lang="en-US" dirty="0"/>
          </a:p>
          <a:p>
            <a:r>
              <a:rPr lang="en-US" dirty="0"/>
              <a:t>-</a:t>
            </a:r>
            <a:r>
              <a:rPr lang="en-US" u="sng" dirty="0"/>
              <a:t>Activity info</a:t>
            </a:r>
            <a:r>
              <a:rPr lang="en-US" dirty="0"/>
              <a:t>: See citation below for more info.</a:t>
            </a:r>
          </a:p>
          <a:p>
            <a:endParaRPr lang="en-US" dirty="0"/>
          </a:p>
          <a:p>
            <a:r>
              <a:rPr lang="en-US" dirty="0"/>
              <a:t>-</a:t>
            </a:r>
            <a:r>
              <a:rPr lang="en-US" u="sng" dirty="0"/>
              <a:t>Glossary terms</a:t>
            </a:r>
            <a:r>
              <a:rPr lang="en-US" dirty="0"/>
              <a:t>: Please bold all designated glossary terms and connect to glossary</a:t>
            </a:r>
          </a:p>
          <a:p>
            <a:r>
              <a:rPr lang="en-US" b="1" dirty="0" smtClean="0"/>
              <a:t>Child </a:t>
            </a:r>
            <a:r>
              <a:rPr lang="en-US" b="1" dirty="0"/>
              <a:t>abuse</a:t>
            </a:r>
          </a:p>
          <a:p>
            <a:r>
              <a:rPr lang="en-US" b="1" dirty="0" smtClean="0"/>
              <a:t>Good </a:t>
            </a:r>
            <a:r>
              <a:rPr lang="en-US" b="1" dirty="0"/>
              <a:t>faith</a:t>
            </a:r>
          </a:p>
          <a:p>
            <a:endParaRPr lang="en-US" dirty="0"/>
          </a:p>
          <a:p>
            <a:r>
              <a:rPr lang="en-US" dirty="0"/>
              <a:t>-</a:t>
            </a:r>
            <a:r>
              <a:rPr lang="en-US" u="sng" dirty="0"/>
              <a:t>Citations</a:t>
            </a:r>
            <a:r>
              <a:rPr lang="en-US" dirty="0"/>
              <a:t>: </a:t>
            </a:r>
            <a:r>
              <a:rPr lang="en-US" dirty="0" smtClean="0"/>
              <a:t>Make </a:t>
            </a:r>
            <a:r>
              <a:rPr lang="en-US" dirty="0"/>
              <a:t>law icon a link to a pop-up box with the following information:</a:t>
            </a:r>
          </a:p>
          <a:p>
            <a:pPr defTabSz="966438">
              <a:defRPr/>
            </a:pPr>
            <a:r>
              <a:rPr lang="en-US" b="1" dirty="0"/>
              <a:t>23 PA. CONS. STAT. </a:t>
            </a:r>
            <a:r>
              <a:rPr lang="en-US" b="1" u="none" dirty="0"/>
              <a:t>§ 6318.  Immunity from liability.</a:t>
            </a:r>
            <a:endParaRPr lang="en-US" u="none" dirty="0"/>
          </a:p>
          <a:p>
            <a:r>
              <a:rPr lang="en-US" b="1" u="none" dirty="0"/>
              <a:t>(a)  General rule.--A person, hospital, institution, school, facility, agency or agency employee acting in good faith shall have immunity from civil and criminal liability that might otherwise result from any of the following:</a:t>
            </a:r>
            <a:endParaRPr lang="en-US" u="none" dirty="0"/>
          </a:p>
          <a:p>
            <a:r>
              <a:rPr lang="en-US" b="1" u="none" baseline="0" dirty="0" smtClean="0"/>
              <a:t>     </a:t>
            </a:r>
            <a:r>
              <a:rPr lang="en-US" b="1" u="none" dirty="0" smtClean="0"/>
              <a:t>(</a:t>
            </a:r>
            <a:r>
              <a:rPr lang="en-US" b="1" u="none" dirty="0"/>
              <a:t>1)  Making a report of suspected child abuse or making a referral for general protective services, regardless of whether the </a:t>
            </a:r>
            <a:r>
              <a:rPr lang="en-US" b="1" u="none" dirty="0" smtClean="0"/>
              <a:t>report </a:t>
            </a:r>
            <a:r>
              <a:rPr lang="en-US" b="1" u="none" dirty="0"/>
              <a:t>is required to be made under this chapter.</a:t>
            </a:r>
            <a:endParaRPr lang="en-US" u="none" dirty="0"/>
          </a:p>
          <a:p>
            <a:r>
              <a:rPr lang="en-US" b="1" u="none" baseline="0" dirty="0" smtClean="0"/>
              <a:t>     </a:t>
            </a:r>
            <a:r>
              <a:rPr lang="en-US" b="1" u="none" dirty="0" smtClean="0"/>
              <a:t>(</a:t>
            </a:r>
            <a:r>
              <a:rPr lang="en-US" b="1" u="none" dirty="0"/>
              <a:t>2)  Cooperating or consulting with an investigation under this chapter, including providing information to a child fatality or </a:t>
            </a:r>
            <a:r>
              <a:rPr lang="en-US" b="1" u="none" dirty="0" smtClean="0"/>
              <a:t>near-fatality </a:t>
            </a:r>
            <a:r>
              <a:rPr lang="en-US" b="1" u="none" dirty="0"/>
              <a:t>review team.</a:t>
            </a:r>
            <a:endParaRPr lang="en-US" u="none" dirty="0"/>
          </a:p>
          <a:p>
            <a:r>
              <a:rPr lang="en-US" b="1" u="none" baseline="0" dirty="0" smtClean="0"/>
              <a:t>     </a:t>
            </a:r>
            <a:r>
              <a:rPr lang="en-US" b="1" u="none" dirty="0" smtClean="0"/>
              <a:t>(</a:t>
            </a:r>
            <a:r>
              <a:rPr lang="en-US" b="1" u="none" dirty="0"/>
              <a:t>3)  Testifying in a proceeding arising out of an instance of suspected child abuse or general protective services.</a:t>
            </a:r>
            <a:endParaRPr lang="en-US" u="none" dirty="0"/>
          </a:p>
          <a:p>
            <a:r>
              <a:rPr lang="en-US" b="1" u="none" baseline="0" dirty="0" smtClean="0"/>
              <a:t>     </a:t>
            </a:r>
            <a:r>
              <a:rPr lang="en-US" b="1" u="none" dirty="0" smtClean="0"/>
              <a:t>(</a:t>
            </a:r>
            <a:r>
              <a:rPr lang="en-US" b="1" u="none" dirty="0"/>
              <a:t>4)  Engaging in any action authorized under section 6314 (relating to photographs, medical tests and X-rays of child subject </a:t>
            </a:r>
            <a:r>
              <a:rPr lang="en-US" b="1" u="none" dirty="0" smtClean="0"/>
              <a:t>to </a:t>
            </a:r>
            <a:r>
              <a:rPr lang="en-US" b="1" u="none" dirty="0"/>
              <a:t>report), 6315 (relating to taking child into </a:t>
            </a:r>
            <a:r>
              <a:rPr lang="en-US" b="1" u="none" dirty="0" smtClean="0"/>
              <a:t>protective</a:t>
            </a:r>
            <a:br>
              <a:rPr lang="en-US" b="1" u="none" dirty="0" smtClean="0"/>
            </a:br>
            <a:r>
              <a:rPr lang="en-US" b="1" u="none" baseline="0" dirty="0" smtClean="0"/>
              <a:t>     </a:t>
            </a:r>
            <a:r>
              <a:rPr lang="en-US" b="1" u="none" dirty="0" smtClean="0"/>
              <a:t>custody</a:t>
            </a:r>
            <a:r>
              <a:rPr lang="en-US" b="1" u="none" dirty="0"/>
              <a:t>), 6316 (relating to admission to private and public hospitals) </a:t>
            </a:r>
            <a:r>
              <a:rPr lang="en-US" b="1" u="none" dirty="0" smtClean="0"/>
              <a:t>	or </a:t>
            </a:r>
            <a:r>
              <a:rPr lang="en-US" b="1" u="none" dirty="0"/>
              <a:t>6317 (relating to mandatory reporting and postmortem investigation of deaths).</a:t>
            </a:r>
            <a:endParaRPr lang="en-US" u="none" dirty="0"/>
          </a:p>
          <a:p>
            <a:r>
              <a:rPr lang="en-US" b="1" u="none" dirty="0"/>
              <a:t>(b)  Departmental and county agency immunity.--An official or employee of the department or county agency who refers a report of suspected child abuse for general protective services to law enforcement authorities or provides services as authorized by this chapter shall have immunity from civil and criminal liability that might otherwise result from the action.</a:t>
            </a:r>
            <a:endParaRPr lang="en-US" u="none" dirty="0"/>
          </a:p>
          <a:p>
            <a:r>
              <a:rPr lang="en-US" b="1" u="none" dirty="0"/>
              <a:t>(c)  Presumption of good faith.--For the purpose of any civil or criminal proceeding, the good faith of a person required to report pursuant to section 6311 (relating to persons required to report suspected child abuse) and of any person required to make a referral to law enforcement officers under this chapter shall be presumed.</a:t>
            </a:r>
            <a:endParaRPr lang="en-US" u="none" dirty="0"/>
          </a:p>
          <a:p>
            <a:endParaRPr lang="en-US" b="1" u="none" dirty="0"/>
          </a:p>
          <a:p>
            <a:r>
              <a:rPr lang="en-US" b="1" u="none" dirty="0" smtClean="0"/>
              <a:t>23 Pa. C.S. § 6313. Reporting Procedure</a:t>
            </a:r>
            <a:r>
              <a:rPr lang="en-US" b="1" u="none" baseline="0" dirty="0" smtClean="0"/>
              <a:t>.</a:t>
            </a:r>
          </a:p>
          <a:p>
            <a:r>
              <a:rPr lang="en-US" b="1" u="none" baseline="0" dirty="0" smtClean="0"/>
              <a:t>(E) APPLICABILITY OF MENTAL HEALTH PROCEDURES ACT.--NOTWITHSTANDING ANY OTHER PROVISION OF LAW, A MANDATED REPORTER ENUMERATED UNDER 6311 (RELATING TO PERSONS REQUIRED TO REPORT SUSPECTED CHILD ABUSE) WHO MAKES A REPORT OF SUSPECTED CHILD ABUSE PURSUANT TO THIS SECTION, OR WHO MAKES A REPORT OF A CRIME AGAINST A CHILD TO LAW ENFORCEMENT OFFICIALS, SHALL NOT BE IN VIOLATION OF THE ACT OF JULY 9, 1976 (P.L.817, NO.143), KNOWN AS THE MENTAL HEALTH PROCEDURES ACT, BY RELEASING INFORMATION NECESSARY TO COMPLETE THE REPORT.</a:t>
            </a:r>
            <a:endParaRPr lang="en-US" b="1" u="none" dirty="0" smtClean="0"/>
          </a:p>
          <a:p>
            <a:endParaRPr lang="en-US" b="1" u="none" dirty="0" smtClean="0"/>
          </a:p>
          <a:p>
            <a:r>
              <a:rPr lang="en-US" b="1" u="none" dirty="0" smtClean="0"/>
              <a:t>23 </a:t>
            </a:r>
            <a:r>
              <a:rPr lang="en-US" b="1" u="none" dirty="0"/>
              <a:t>Pa. C.S. § 6320.  Protection from employment discrimination.</a:t>
            </a:r>
            <a:endParaRPr lang="en-US" u="none" dirty="0"/>
          </a:p>
          <a:p>
            <a:r>
              <a:rPr lang="en-US" b="1" u="none" dirty="0"/>
              <a:t>(a)  Basis for relief.--A person may commence an action for appropriate relief if all of the following apply:</a:t>
            </a:r>
            <a:endParaRPr lang="en-US" u="none" dirty="0"/>
          </a:p>
          <a:p>
            <a:r>
              <a:rPr lang="en-US" b="1" u="none" baseline="0" dirty="0" smtClean="0"/>
              <a:t>     </a:t>
            </a:r>
            <a:r>
              <a:rPr lang="en-US" b="1" u="none" dirty="0" smtClean="0"/>
              <a:t>(</a:t>
            </a:r>
            <a:r>
              <a:rPr lang="en-US" b="1" u="none" dirty="0"/>
              <a:t>1)  The person is required to report under section 6311 (relating to persons required to report suspected child abuse) or </a:t>
            </a:r>
            <a:r>
              <a:rPr lang="en-US" b="1" u="none" dirty="0" smtClean="0"/>
              <a:t>encouraged </a:t>
            </a:r>
            <a:r>
              <a:rPr lang="en-US" b="1" u="none" dirty="0"/>
              <a:t>to report under section 6312 (relating to </a:t>
            </a:r>
            <a:r>
              <a:rPr lang="en-US" b="1" u="none" dirty="0" smtClean="0"/>
              <a:t>persons</a:t>
            </a:r>
            <a:br>
              <a:rPr lang="en-US" b="1" u="none" dirty="0" smtClean="0"/>
            </a:br>
            <a:r>
              <a:rPr lang="en-US" b="1" u="none" baseline="0" dirty="0" smtClean="0"/>
              <a:t>     </a:t>
            </a:r>
            <a:r>
              <a:rPr lang="en-US" b="1" u="none" dirty="0" smtClean="0"/>
              <a:t>encouraged </a:t>
            </a:r>
            <a:r>
              <a:rPr lang="en-US" b="1" u="none" dirty="0"/>
              <a:t>to report suspected child abuse).</a:t>
            </a:r>
            <a:endParaRPr lang="en-US" u="none" dirty="0"/>
          </a:p>
          <a:p>
            <a:r>
              <a:rPr lang="en-US" b="1" u="none" baseline="0" dirty="0" smtClean="0"/>
              <a:t>     </a:t>
            </a:r>
            <a:r>
              <a:rPr lang="en-US" b="1" u="none" dirty="0" smtClean="0"/>
              <a:t>(</a:t>
            </a:r>
            <a:r>
              <a:rPr lang="en-US" b="1" u="none" dirty="0"/>
              <a:t>2)  The person acted in good faith in making or causing the report of suspected child abuse to be made.</a:t>
            </a:r>
            <a:endParaRPr lang="en-US" u="none" dirty="0"/>
          </a:p>
          <a:p>
            <a:r>
              <a:rPr lang="en-US" b="1" u="none" baseline="0" dirty="0" smtClean="0"/>
              <a:t>     </a:t>
            </a:r>
            <a:r>
              <a:rPr lang="en-US" b="1" u="none" dirty="0" smtClean="0"/>
              <a:t>(</a:t>
            </a:r>
            <a:r>
              <a:rPr lang="en-US" b="1" u="none" dirty="0"/>
              <a:t>3)  As a result of making the report of suspected child abuse, the person is discharged from employment or is discriminated </a:t>
            </a:r>
            <a:r>
              <a:rPr lang="en-US" b="1" u="none" dirty="0" smtClean="0"/>
              <a:t>against </a:t>
            </a:r>
            <a:r>
              <a:rPr lang="en-US" b="1" u="none" dirty="0"/>
              <a:t>with respect to compensation, hire, tenure, </a:t>
            </a:r>
            <a:r>
              <a:rPr lang="en-US" b="1" u="none" dirty="0" smtClean="0"/>
              <a:t>terms,</a:t>
            </a:r>
            <a:br>
              <a:rPr lang="en-US" b="1" u="none" dirty="0" smtClean="0"/>
            </a:br>
            <a:r>
              <a:rPr lang="en-US" b="1" u="none" baseline="0" dirty="0" smtClean="0"/>
              <a:t>     </a:t>
            </a:r>
            <a:r>
              <a:rPr lang="en-US" b="1" u="none" dirty="0" smtClean="0"/>
              <a:t>conditions </a:t>
            </a:r>
            <a:r>
              <a:rPr lang="en-US" b="1" u="none" dirty="0"/>
              <a:t>or privileges of employment.</a:t>
            </a:r>
            <a:endParaRPr lang="en-US" u="none" dirty="0"/>
          </a:p>
          <a:p>
            <a:r>
              <a:rPr lang="en-US" b="1" u="none" dirty="0"/>
              <a:t>(b)  Applicability.--This section does not apply to an individual making a report of suspected child abuse who is found to be a perpetrator because of the report or to any individual who fails to make a report of suspected child abuse as required under section 6311 and is subject to conviction under section 6319 (relating to penalties) for failure to report or to refer.</a:t>
            </a:r>
            <a:endParaRPr lang="en-US" u="none" dirty="0"/>
          </a:p>
          <a:p>
            <a:r>
              <a:rPr lang="en-US" b="1" u="none" dirty="0"/>
              <a:t>(c)  Location.--An action under this section must be filed in the court of common pleas of the county in which the alleged unlawful discharge or discrimination occurred.</a:t>
            </a:r>
            <a:endParaRPr lang="en-US" u="none" dirty="0"/>
          </a:p>
          <a:p>
            <a:r>
              <a:rPr lang="en-US" b="1" u="none" dirty="0"/>
              <a:t>(d)  Relief.--Upon a finding in favor of the plaintiff, the court may grant appropriate relief, which may include reinstatement of the plaintiff with back pay.</a:t>
            </a:r>
            <a:endParaRPr lang="en-US" u="none" dirty="0"/>
          </a:p>
          <a:p>
            <a:r>
              <a:rPr lang="en-US" b="1" u="none" dirty="0"/>
              <a:t>(e)  Departmental intervention.--The department may intervene in an action commenced under this section.</a:t>
            </a:r>
            <a:endParaRPr lang="en-US" u="none" dirty="0"/>
          </a:p>
          <a:p>
            <a:pPr marL="181207" indent="-181207">
              <a:buFont typeface="Arial" panose="020B0604020202020204" pitchFamily="34" charset="0"/>
              <a:buChar char="•"/>
            </a:pPr>
            <a:endParaRPr lang="en-US" u="none" dirty="0"/>
          </a:p>
          <a:p>
            <a:r>
              <a:rPr lang="en-US" u="none" dirty="0"/>
              <a:t>	</a:t>
            </a:r>
          </a:p>
          <a:p>
            <a:endParaRPr lang="en-US" b="1" u="none" dirty="0" smtClean="0"/>
          </a:p>
        </p:txBody>
      </p:sp>
      <p:sp>
        <p:nvSpPr>
          <p:cNvPr id="4" name="Slide Number Placeholder 3"/>
          <p:cNvSpPr>
            <a:spLocks noGrp="1"/>
          </p:cNvSpPr>
          <p:nvPr>
            <p:ph type="sldNum" sz="quarter" idx="10"/>
          </p:nvPr>
        </p:nvSpPr>
        <p:spPr/>
        <p:txBody>
          <a:bodyPr/>
          <a:lstStyle/>
          <a:p>
            <a:fld id="{229BF4FE-7EF2-4A0B-B4D2-B1C197A06685}" type="slidenum">
              <a:rPr lang="en-US" smtClean="0"/>
              <a:t>21</a:t>
            </a:fld>
            <a:endParaRPr lang="en-US" dirty="0"/>
          </a:p>
        </p:txBody>
      </p:sp>
    </p:spTree>
    <p:extLst>
      <p:ext uri="{BB962C8B-B14F-4D97-AF65-F5344CB8AC3E}">
        <p14:creationId xmlns:p14="http://schemas.microsoft.com/office/powerpoint/2010/main" val="6149262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baseline="0" dirty="0" smtClean="0"/>
              <a:t>Tech Notes:</a:t>
            </a:r>
          </a:p>
          <a:p>
            <a:endParaRPr lang="en-US" dirty="0" smtClean="0"/>
          </a:p>
          <a:p>
            <a:r>
              <a:rPr lang="en-US" dirty="0" smtClean="0"/>
              <a:t>-</a:t>
            </a:r>
            <a:r>
              <a:rPr lang="en-US" u="sng" dirty="0"/>
              <a:t>Image origin</a:t>
            </a:r>
            <a:r>
              <a:rPr lang="en-US" dirty="0"/>
              <a:t>: Photo clip art from MSOffice Imagery</a:t>
            </a:r>
          </a:p>
          <a:p>
            <a:endParaRPr lang="en-US" dirty="0"/>
          </a:p>
          <a:p>
            <a:r>
              <a:rPr lang="en-US" dirty="0"/>
              <a:t>-</a:t>
            </a:r>
            <a:r>
              <a:rPr lang="en-US" u="sng" dirty="0"/>
              <a:t>Animation</a:t>
            </a:r>
            <a:r>
              <a:rPr lang="en-US" dirty="0"/>
              <a:t>: N/A</a:t>
            </a:r>
          </a:p>
          <a:p>
            <a:endParaRPr lang="en-US" dirty="0"/>
          </a:p>
          <a:p>
            <a:r>
              <a:rPr lang="en-US" dirty="0"/>
              <a:t>-</a:t>
            </a:r>
            <a:r>
              <a:rPr lang="en-US" u="sng" dirty="0"/>
              <a:t>Activity info</a:t>
            </a:r>
            <a:r>
              <a:rPr lang="en-US" dirty="0"/>
              <a:t>: N/A</a:t>
            </a:r>
          </a:p>
          <a:p>
            <a:endParaRPr lang="en-US" dirty="0"/>
          </a:p>
          <a:p>
            <a:r>
              <a:rPr lang="en-US" dirty="0"/>
              <a:t>-</a:t>
            </a:r>
            <a:r>
              <a:rPr lang="en-US" u="sng" dirty="0"/>
              <a:t>Glossary terms</a:t>
            </a:r>
            <a:r>
              <a:rPr lang="en-US" dirty="0"/>
              <a:t>: </a:t>
            </a:r>
            <a:r>
              <a:rPr lang="en-US" dirty="0" smtClean="0"/>
              <a:t>N/A</a:t>
            </a:r>
            <a:endParaRPr lang="en-US" dirty="0"/>
          </a:p>
          <a:p>
            <a:endParaRPr lang="en-US" dirty="0"/>
          </a:p>
          <a:p>
            <a:pPr defTabSz="966438">
              <a:defRPr/>
            </a:pPr>
            <a:r>
              <a:rPr lang="en-US" dirty="0"/>
              <a:t>-</a:t>
            </a:r>
            <a:r>
              <a:rPr lang="en-US" u="sng" dirty="0"/>
              <a:t>Citations</a:t>
            </a:r>
            <a:r>
              <a:rPr lang="en-US" dirty="0"/>
              <a:t>: Make </a:t>
            </a:r>
            <a:r>
              <a:rPr lang="en-US" dirty="0" smtClean="0"/>
              <a:t>law </a:t>
            </a:r>
            <a:r>
              <a:rPr lang="en-US" dirty="0"/>
              <a:t>icon a link to a pop-up box with the following information:</a:t>
            </a:r>
          </a:p>
          <a:p>
            <a:r>
              <a:rPr lang="en-US" b="1" dirty="0"/>
              <a:t>23 Pa. C.S. § 6339.  Confidentiality of reports.</a:t>
            </a:r>
            <a:endParaRPr lang="en-US" dirty="0"/>
          </a:p>
          <a:p>
            <a:r>
              <a:rPr lang="en-US" b="1" u="sng" dirty="0"/>
              <a:t>Except as otherwise provided in this subchapter, reports made pursuant to this chapter, including, but not limited to, report summaries of child abuse and reports made pursuant to section 6313 (relating to reporting procedure) as well as any other information obtained, reports written or photographs or X-rays taken concerning alleged instances of child abuse in the possession of the department or a county agency shall be confidential.</a:t>
            </a:r>
            <a:endParaRPr lang="en-US" dirty="0"/>
          </a:p>
          <a:p>
            <a:pPr marL="181207" indent="-181207">
              <a:buFont typeface="Arial" panose="020B0604020202020204" pitchFamily="34" charset="0"/>
              <a:buChar char="•"/>
            </a:pPr>
            <a:endParaRPr lang="en-US" dirty="0"/>
          </a:p>
          <a:p>
            <a:pPr defTabSz="966438">
              <a:defRPr/>
            </a:pPr>
            <a:r>
              <a:rPr lang="en-US" b="1" cap="all" dirty="0"/>
              <a:t>23 PA. C.S. </a:t>
            </a:r>
            <a:r>
              <a:rPr lang="en-US" b="1" u="none" dirty="0" smtClean="0"/>
              <a:t>§ 6340 Release of Information in Confidential Reports. </a:t>
            </a:r>
          </a:p>
          <a:p>
            <a:pPr defTabSz="966438">
              <a:defRPr/>
            </a:pPr>
            <a:r>
              <a:rPr lang="en-US" b="1" u="none" dirty="0" smtClean="0"/>
              <a:t>(C ) Protecting</a:t>
            </a:r>
            <a:r>
              <a:rPr lang="en-US" b="1" u="none" baseline="0" dirty="0" smtClean="0"/>
              <a:t> Identify – EXCEPT FOR REPORTS UNDER SUBSECTION (A)(9) AND (10) AND IN RESPONSE TO A LAW ENFORCEMENT OFFICIAL INVESTIGATING ALLEGATIONS OF FALSE REPORTS UNDER 18 PA.C.S. § 4906.1 (RELATING TO FALSE REPORTS OF CHILD ABUSE), THE RELEASE OF DATA BY THE DEPARTMENT, COUNTY, INSTITUTION, SCHOOL, FACILITY OR AGENCY OR DESIGNATED AGENT OF THE PERSON IN CHARGE THAT WOULD IDENTIFY THE PERSON WHO MADE A REPORT OF SUSPECTED CHILD ABUSE OR WHO COOPERATED IN A SUBSEQUENT INVESTIGATION IS PROHIBITED. LAW ENFORCEMENT OFFICIALS SHALL TREAT ALL REPORTING SOURCES AS CONFIDENTIAL INFORMANTS.</a:t>
            </a:r>
            <a:endParaRPr lang="en-US" b="1" u="none" dirty="0" smtClean="0"/>
          </a:p>
          <a:p>
            <a:endParaRPr lang="en-US" dirty="0"/>
          </a:p>
        </p:txBody>
      </p:sp>
      <p:sp>
        <p:nvSpPr>
          <p:cNvPr id="4" name="Slide Number Placeholder 3"/>
          <p:cNvSpPr>
            <a:spLocks noGrp="1"/>
          </p:cNvSpPr>
          <p:nvPr>
            <p:ph type="sldNum" sz="quarter" idx="10"/>
          </p:nvPr>
        </p:nvSpPr>
        <p:spPr/>
        <p:txBody>
          <a:bodyPr/>
          <a:lstStyle/>
          <a:p>
            <a:fld id="{229BF4FE-7EF2-4A0B-B4D2-B1C197A06685}" type="slidenum">
              <a:rPr lang="en-US" smtClean="0"/>
              <a:t>22</a:t>
            </a:fld>
            <a:endParaRPr lang="en-US" dirty="0"/>
          </a:p>
        </p:txBody>
      </p:sp>
    </p:spTree>
    <p:extLst>
      <p:ext uri="{BB962C8B-B14F-4D97-AF65-F5344CB8AC3E}">
        <p14:creationId xmlns:p14="http://schemas.microsoft.com/office/powerpoint/2010/main" val="3764080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Tech notes</a:t>
            </a:r>
            <a:r>
              <a:rPr lang="en-US" b="1" dirty="0"/>
              <a:t>:</a:t>
            </a:r>
            <a:endParaRPr lang="en-US" dirty="0"/>
          </a:p>
          <a:p>
            <a:r>
              <a:rPr lang="en-US" b="1" dirty="0"/>
              <a:t> </a:t>
            </a:r>
            <a:endParaRPr lang="en-US" dirty="0"/>
          </a:p>
          <a:p>
            <a:r>
              <a:rPr lang="en-US" b="1" dirty="0"/>
              <a:t>-</a:t>
            </a:r>
            <a:r>
              <a:rPr lang="en-US" u="sng" dirty="0"/>
              <a:t>Image origin</a:t>
            </a:r>
            <a:r>
              <a:rPr lang="en-US" dirty="0"/>
              <a:t>: N/A</a:t>
            </a:r>
          </a:p>
          <a:p>
            <a:r>
              <a:rPr lang="en-US" dirty="0"/>
              <a:t> </a:t>
            </a:r>
          </a:p>
          <a:p>
            <a:r>
              <a:rPr lang="en-US" dirty="0"/>
              <a:t>-</a:t>
            </a:r>
            <a:r>
              <a:rPr lang="en-US" u="sng" dirty="0"/>
              <a:t>Animation</a:t>
            </a:r>
            <a:r>
              <a:rPr lang="en-US" dirty="0"/>
              <a:t>: N/A</a:t>
            </a:r>
          </a:p>
          <a:p>
            <a:r>
              <a:rPr lang="en-US" dirty="0"/>
              <a:t> </a:t>
            </a:r>
          </a:p>
          <a:p>
            <a:r>
              <a:rPr lang="en-US" dirty="0"/>
              <a:t>-</a:t>
            </a:r>
            <a:r>
              <a:rPr lang="en-US" u="sng" dirty="0"/>
              <a:t>Activity info</a:t>
            </a:r>
            <a:r>
              <a:rPr lang="en-US" dirty="0"/>
              <a:t>: N/A</a:t>
            </a:r>
          </a:p>
          <a:p>
            <a:r>
              <a:rPr lang="en-US" dirty="0"/>
              <a:t> </a:t>
            </a:r>
          </a:p>
          <a:p>
            <a:r>
              <a:rPr lang="en-US" dirty="0"/>
              <a:t>-</a:t>
            </a:r>
            <a:r>
              <a:rPr lang="en-US" u="sng" dirty="0"/>
              <a:t>Glossary terms</a:t>
            </a:r>
            <a:r>
              <a:rPr lang="en-US" dirty="0"/>
              <a:t>: N/A</a:t>
            </a:r>
          </a:p>
          <a:p>
            <a:r>
              <a:rPr lang="en-US" dirty="0"/>
              <a:t> </a:t>
            </a:r>
          </a:p>
          <a:p>
            <a:r>
              <a:rPr lang="en-US" dirty="0"/>
              <a:t>-</a:t>
            </a:r>
            <a:r>
              <a:rPr lang="en-US" u="sng" dirty="0"/>
              <a:t>Citations</a:t>
            </a:r>
            <a:r>
              <a:rPr lang="en-US" dirty="0"/>
              <a:t>: N/A</a:t>
            </a:r>
          </a:p>
          <a:p>
            <a:endParaRPr lang="en-US" dirty="0"/>
          </a:p>
        </p:txBody>
      </p:sp>
      <p:sp>
        <p:nvSpPr>
          <p:cNvPr id="4" name="Slide Number Placeholder 3"/>
          <p:cNvSpPr>
            <a:spLocks noGrp="1"/>
          </p:cNvSpPr>
          <p:nvPr>
            <p:ph type="sldNum" sz="quarter" idx="10"/>
          </p:nvPr>
        </p:nvSpPr>
        <p:spPr/>
        <p:txBody>
          <a:bodyPr/>
          <a:lstStyle/>
          <a:p>
            <a:fld id="{2E1773D3-D2A8-4284-89F7-6FBA47B2A103}" type="slidenum">
              <a:rPr lang="en-US" smtClean="0"/>
              <a:t>2</a:t>
            </a:fld>
            <a:endParaRPr lang="en-US"/>
          </a:p>
        </p:txBody>
      </p:sp>
    </p:spTree>
    <p:extLst>
      <p:ext uri="{BB962C8B-B14F-4D97-AF65-F5344CB8AC3E}">
        <p14:creationId xmlns:p14="http://schemas.microsoft.com/office/powerpoint/2010/main" val="969904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38">
              <a:defRPr/>
            </a:pPr>
            <a:r>
              <a:rPr lang="en-US" b="1" u="sng" dirty="0" smtClean="0"/>
              <a:t>Tech notes</a:t>
            </a:r>
            <a:r>
              <a:rPr lang="en-US" b="1" u="none" dirty="0" smtClean="0"/>
              <a:t>:</a:t>
            </a:r>
          </a:p>
          <a:p>
            <a:endParaRPr lang="en-US" dirty="0" smtClean="0"/>
          </a:p>
          <a:p>
            <a:r>
              <a:rPr lang="en-US" dirty="0" smtClean="0"/>
              <a:t>-</a:t>
            </a:r>
            <a:r>
              <a:rPr lang="en-US" u="sng" dirty="0" smtClean="0"/>
              <a:t>Image origin</a:t>
            </a:r>
            <a:r>
              <a:rPr lang="en-US" dirty="0" smtClean="0"/>
              <a:t>:</a:t>
            </a:r>
            <a:r>
              <a:rPr lang="en-US" baseline="0" dirty="0" smtClean="0"/>
              <a:t> </a:t>
            </a:r>
            <a:r>
              <a:rPr lang="en-US" b="0" dirty="0" smtClean="0"/>
              <a:t>Picture</a:t>
            </a:r>
            <a:r>
              <a:rPr lang="en-US" b="0" baseline="0" dirty="0" smtClean="0"/>
              <a:t> from: http://www.bigstockphoto.com/image-73158727/stock-photo-african-businesswoman-talking-on-telephone</a:t>
            </a:r>
          </a:p>
          <a:p>
            <a:r>
              <a:rPr lang="en-US" b="0" baseline="0" dirty="0" smtClean="0"/>
              <a:t>Picture from: http://www.bigstockphoto.com/image-914048/stock-photo-distressed</a:t>
            </a:r>
          </a:p>
          <a:p>
            <a:endParaRPr lang="en-US" dirty="0" smtClean="0"/>
          </a:p>
          <a:p>
            <a:r>
              <a:rPr lang="en-US" dirty="0" smtClean="0"/>
              <a:t>-</a:t>
            </a:r>
            <a:r>
              <a:rPr lang="en-US" u="sng" dirty="0" smtClean="0"/>
              <a:t>Animation</a:t>
            </a:r>
            <a:r>
              <a:rPr lang="en-US" dirty="0" smtClean="0"/>
              <a:t>: N/A</a:t>
            </a:r>
          </a:p>
          <a:p>
            <a:endParaRPr lang="en-US" dirty="0" smtClean="0"/>
          </a:p>
          <a:p>
            <a:r>
              <a:rPr lang="en-US" dirty="0" smtClean="0"/>
              <a:t>-</a:t>
            </a:r>
            <a:r>
              <a:rPr lang="en-US" u="sng" dirty="0" smtClean="0"/>
              <a:t>Activity info</a:t>
            </a:r>
            <a:r>
              <a:rPr lang="en-US" dirty="0" smtClean="0"/>
              <a:t>: See citation for activity</a:t>
            </a:r>
          </a:p>
          <a:p>
            <a:endParaRPr lang="en-US" dirty="0" smtClean="0"/>
          </a:p>
          <a:p>
            <a:r>
              <a:rPr lang="en-US" dirty="0" smtClean="0"/>
              <a:t>-</a:t>
            </a:r>
            <a:r>
              <a:rPr lang="en-US" u="sng" dirty="0" smtClean="0"/>
              <a:t>Glossary terms</a:t>
            </a:r>
            <a:r>
              <a:rPr lang="en-US" dirty="0" smtClean="0"/>
              <a:t>: Please bold all designated glossary terms and connect to glossary.</a:t>
            </a:r>
          </a:p>
          <a:p>
            <a:r>
              <a:rPr lang="en-US" b="1" dirty="0" smtClean="0"/>
              <a:t>Mandated reporter</a:t>
            </a:r>
          </a:p>
          <a:p>
            <a:endParaRPr lang="en-US" dirty="0" smtClean="0"/>
          </a:p>
          <a:p>
            <a:pPr defTabSz="966438">
              <a:defRPr/>
            </a:pPr>
            <a:r>
              <a:rPr lang="en-US" dirty="0" smtClean="0"/>
              <a:t>-</a:t>
            </a:r>
            <a:r>
              <a:rPr lang="en-US" u="sng" dirty="0" smtClean="0"/>
              <a:t>Citations</a:t>
            </a:r>
            <a:r>
              <a:rPr lang="en-US" u="none" dirty="0" smtClean="0"/>
              <a:t>: N/A</a:t>
            </a:r>
            <a:endParaRPr lang="en-US" b="1" dirty="0" smtClean="0"/>
          </a:p>
          <a:p>
            <a:pPr defTabSz="966570">
              <a:defRPr/>
            </a:pPr>
            <a:endParaRPr lang="en-US" b="0" dirty="0" smtClean="0"/>
          </a:p>
          <a:p>
            <a:endParaRPr lang="en-US" b="0" dirty="0"/>
          </a:p>
        </p:txBody>
      </p:sp>
      <p:sp>
        <p:nvSpPr>
          <p:cNvPr id="4" name="Slide Number Placeholder 3"/>
          <p:cNvSpPr>
            <a:spLocks noGrp="1"/>
          </p:cNvSpPr>
          <p:nvPr>
            <p:ph type="sldNum" sz="quarter" idx="10"/>
          </p:nvPr>
        </p:nvSpPr>
        <p:spPr/>
        <p:txBody>
          <a:bodyPr/>
          <a:lstStyle/>
          <a:p>
            <a:fld id="{631881BD-5473-43A1-838A-4B5F7D379585}" type="slidenum">
              <a:rPr lang="en-US" smtClean="0"/>
              <a:t>6</a:t>
            </a:fld>
            <a:endParaRPr lang="en-US" dirty="0"/>
          </a:p>
        </p:txBody>
      </p:sp>
    </p:spTree>
    <p:extLst>
      <p:ext uri="{BB962C8B-B14F-4D97-AF65-F5344CB8AC3E}">
        <p14:creationId xmlns:p14="http://schemas.microsoft.com/office/powerpoint/2010/main" val="1370174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38">
              <a:defRPr/>
            </a:pPr>
            <a:r>
              <a:rPr lang="en-US" b="1" u="sng" dirty="0" smtClean="0"/>
              <a:t>Tech notes</a:t>
            </a:r>
            <a:r>
              <a:rPr lang="en-US" b="1" u="none" dirty="0" smtClean="0"/>
              <a:t>:</a:t>
            </a:r>
          </a:p>
          <a:p>
            <a:endParaRPr lang="en-US" dirty="0" smtClean="0"/>
          </a:p>
          <a:p>
            <a:pPr defTabSz="966570">
              <a:defRPr/>
            </a:pPr>
            <a:r>
              <a:rPr lang="en-US" dirty="0" smtClean="0"/>
              <a:t>-</a:t>
            </a:r>
            <a:r>
              <a:rPr lang="en-US" u="sng" dirty="0" smtClean="0"/>
              <a:t>Image origin</a:t>
            </a:r>
            <a:r>
              <a:rPr lang="en-US" dirty="0" smtClean="0"/>
              <a:t>:</a:t>
            </a:r>
            <a:r>
              <a:rPr lang="en-US" baseline="0" dirty="0" smtClean="0"/>
              <a:t> </a:t>
            </a:r>
            <a:r>
              <a:rPr lang="en-US" dirty="0"/>
              <a:t>Clip art from MSOffice imagery</a:t>
            </a:r>
            <a:r>
              <a:rPr lang="en-US" baseline="0" dirty="0" smtClean="0"/>
              <a:t> </a:t>
            </a:r>
          </a:p>
          <a:p>
            <a:endParaRPr lang="en-US" dirty="0" smtClean="0"/>
          </a:p>
          <a:p>
            <a:r>
              <a:rPr lang="en-US" dirty="0" smtClean="0"/>
              <a:t>-</a:t>
            </a:r>
            <a:r>
              <a:rPr lang="en-US" u="sng" dirty="0" smtClean="0"/>
              <a:t>Animation</a:t>
            </a:r>
            <a:r>
              <a:rPr lang="en-US" dirty="0" smtClean="0"/>
              <a:t>: N/A</a:t>
            </a:r>
          </a:p>
          <a:p>
            <a:endParaRPr lang="en-US" dirty="0" smtClean="0"/>
          </a:p>
          <a:p>
            <a:r>
              <a:rPr lang="en-US" dirty="0" smtClean="0"/>
              <a:t>-</a:t>
            </a:r>
            <a:r>
              <a:rPr lang="en-US" u="sng" dirty="0" smtClean="0"/>
              <a:t>Activity info</a:t>
            </a:r>
            <a:r>
              <a:rPr lang="en-US" dirty="0" smtClean="0"/>
              <a:t>: See citation for activity</a:t>
            </a:r>
          </a:p>
          <a:p>
            <a:endParaRPr lang="en-US" dirty="0" smtClean="0"/>
          </a:p>
          <a:p>
            <a:r>
              <a:rPr lang="en-US" dirty="0" smtClean="0"/>
              <a:t>-</a:t>
            </a:r>
            <a:r>
              <a:rPr lang="en-US" u="sng" dirty="0" smtClean="0"/>
              <a:t>Glossary terms</a:t>
            </a:r>
            <a:r>
              <a:rPr lang="en-US" dirty="0" smtClean="0"/>
              <a:t>: Please bold all designated glossary terms and connect to glossary.</a:t>
            </a:r>
          </a:p>
          <a:p>
            <a:r>
              <a:rPr lang="en-US" b="1" dirty="0" smtClean="0"/>
              <a:t>Mandated reporter</a:t>
            </a:r>
          </a:p>
          <a:p>
            <a:r>
              <a:rPr lang="en-US" b="1" dirty="0" smtClean="0"/>
              <a:t>Child abuse</a:t>
            </a:r>
          </a:p>
          <a:p>
            <a:r>
              <a:rPr lang="en-US" b="1" dirty="0" smtClean="0"/>
              <a:t>Reasonable cause to suspect</a:t>
            </a:r>
          </a:p>
          <a:p>
            <a:r>
              <a:rPr lang="en-US" b="1" dirty="0" smtClean="0"/>
              <a:t>School</a:t>
            </a:r>
          </a:p>
          <a:p>
            <a:endParaRPr lang="en-US" dirty="0" smtClean="0"/>
          </a:p>
          <a:p>
            <a:pPr defTabSz="966438">
              <a:defRPr/>
            </a:pPr>
            <a:r>
              <a:rPr lang="en-US" dirty="0" smtClean="0"/>
              <a:t>-</a:t>
            </a:r>
            <a:r>
              <a:rPr lang="en-US" u="sng" dirty="0" smtClean="0"/>
              <a:t>Citations</a:t>
            </a:r>
            <a:r>
              <a:rPr lang="en-US" dirty="0" smtClean="0"/>
              <a:t>: Make law icon a link to a pop-up box with the following information:</a:t>
            </a:r>
          </a:p>
          <a:p>
            <a:r>
              <a:rPr lang="en-US" b="1" dirty="0" smtClean="0"/>
              <a:t>23</a:t>
            </a:r>
            <a:r>
              <a:rPr lang="en-US" b="1" baseline="0" dirty="0" smtClean="0"/>
              <a:t> PA. CONST. STAT. § 6311. Persons required to report suspected child abuse.</a:t>
            </a:r>
          </a:p>
          <a:p>
            <a:r>
              <a:rPr lang="en-US" b="1" u="sng" dirty="0"/>
              <a:t>(b)  Basis to report.--</a:t>
            </a:r>
            <a:endParaRPr lang="en-US" dirty="0"/>
          </a:p>
          <a:p>
            <a:r>
              <a:rPr lang="en-US" b="1" dirty="0"/>
              <a:t>     </a:t>
            </a:r>
            <a:r>
              <a:rPr lang="en-US" b="1" u="sng" dirty="0"/>
              <a:t>(1)  A mandated reporter enumerated in subsection (a) shall make a report of suspected child abuse or cause a report to be made in accordance with section 6313 (relating to</a:t>
            </a:r>
            <a:br>
              <a:rPr lang="en-US" b="1" u="sng" dirty="0"/>
            </a:br>
            <a:r>
              <a:rPr lang="en-US" b="1" dirty="0"/>
              <a:t>     </a:t>
            </a:r>
            <a:r>
              <a:rPr lang="en-US" b="1" u="sng" dirty="0"/>
              <a:t>reporting procedure), if the mandated reporter has reasonable cause to suspect that a child is a victim of child abuse under any of the following circumstances:</a:t>
            </a:r>
            <a:endParaRPr lang="en-US" dirty="0"/>
          </a:p>
          <a:p>
            <a:r>
              <a:rPr lang="en-US" b="1" dirty="0"/>
              <a:t>          </a:t>
            </a:r>
            <a:r>
              <a:rPr lang="en-US" b="1" u="sng" dirty="0"/>
              <a:t>(i)  The mandated reporter comes into contact with the child in the course of employment, occupation and practice of a profession or through a regularly scheduled program,</a:t>
            </a:r>
            <a:br>
              <a:rPr lang="en-US" b="1" u="sng" dirty="0"/>
            </a:br>
            <a:r>
              <a:rPr lang="en-US" b="1" dirty="0"/>
              <a:t>          </a:t>
            </a:r>
            <a:r>
              <a:rPr lang="en-US" b="1" u="sng" dirty="0"/>
              <a:t>activity or service.</a:t>
            </a:r>
            <a:endParaRPr lang="en-US" dirty="0"/>
          </a:p>
          <a:p>
            <a:r>
              <a:rPr lang="en-US" b="1" dirty="0"/>
              <a:t>          </a:t>
            </a:r>
            <a:r>
              <a:rPr lang="en-US" b="1" u="sng" dirty="0"/>
              <a:t>(ii)  The mandated reporter is directly responsible for the care, supervision, guidance or training of the child, or is affiliated with an agency, institution, organization, school,</a:t>
            </a:r>
            <a:br>
              <a:rPr lang="en-US" b="1" u="sng" dirty="0"/>
            </a:br>
            <a:r>
              <a:rPr lang="en-US" b="1" dirty="0"/>
              <a:t>         </a:t>
            </a:r>
            <a:r>
              <a:rPr lang="en-US" b="1" u="sng" dirty="0"/>
              <a:t> regularly established church or religious organization or other entity that is directly responsible for the care, supervision, guidance or training of the child.</a:t>
            </a:r>
            <a:endParaRPr lang="en-US" dirty="0"/>
          </a:p>
          <a:p>
            <a:r>
              <a:rPr lang="en-US" b="1" dirty="0"/>
              <a:t>          </a:t>
            </a:r>
            <a:r>
              <a:rPr lang="en-US" b="1" u="sng" dirty="0"/>
              <a:t>(iii)  A person makes a specific disclosure to the mandated reporter that an identifiable child is the victim of child abuse.</a:t>
            </a:r>
            <a:endParaRPr lang="en-US" dirty="0"/>
          </a:p>
          <a:p>
            <a:r>
              <a:rPr lang="en-US" b="1" dirty="0"/>
              <a:t>          </a:t>
            </a:r>
            <a:r>
              <a:rPr lang="en-US" b="1" u="sng" dirty="0"/>
              <a:t>(iv)  An individual 14 years of age or older makes a specific disclosure to the mandated reporter that the individual has committed child abuse.</a:t>
            </a:r>
            <a:endParaRPr lang="en-US" dirty="0"/>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631881BD-5473-43A1-838A-4B5F7D379585}" type="slidenum">
              <a:rPr lang="en-US" smtClean="0"/>
              <a:t>7</a:t>
            </a:fld>
            <a:endParaRPr lang="en-US" dirty="0"/>
          </a:p>
        </p:txBody>
      </p:sp>
    </p:spTree>
    <p:extLst>
      <p:ext uri="{BB962C8B-B14F-4D97-AF65-F5344CB8AC3E}">
        <p14:creationId xmlns:p14="http://schemas.microsoft.com/office/powerpoint/2010/main" val="2999877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38">
              <a:defRPr/>
            </a:pPr>
            <a:r>
              <a:rPr lang="en-US" b="1" u="sng" dirty="0" smtClean="0"/>
              <a:t>Tech notes</a:t>
            </a:r>
            <a:r>
              <a:rPr lang="en-US" b="1" u="none" dirty="0" smtClean="0"/>
              <a:t>:</a:t>
            </a:r>
          </a:p>
          <a:p>
            <a:endParaRPr lang="en-US" dirty="0" smtClean="0"/>
          </a:p>
          <a:p>
            <a:r>
              <a:rPr lang="en-US" dirty="0" smtClean="0"/>
              <a:t>-</a:t>
            </a:r>
            <a:r>
              <a:rPr lang="en-US" u="sng" dirty="0" smtClean="0"/>
              <a:t>Image origin</a:t>
            </a:r>
            <a:r>
              <a:rPr lang="en-US" dirty="0" smtClean="0"/>
              <a:t>:</a:t>
            </a:r>
            <a:r>
              <a:rPr lang="en-US" baseline="0" dirty="0" smtClean="0"/>
              <a:t> N/A </a:t>
            </a:r>
          </a:p>
          <a:p>
            <a:endParaRPr lang="en-US" dirty="0" smtClean="0"/>
          </a:p>
          <a:p>
            <a:r>
              <a:rPr lang="en-US" dirty="0" smtClean="0"/>
              <a:t>-</a:t>
            </a:r>
            <a:r>
              <a:rPr lang="en-US" u="sng" dirty="0" smtClean="0"/>
              <a:t>Animation</a:t>
            </a:r>
            <a:r>
              <a:rPr lang="en-US" dirty="0" smtClean="0"/>
              <a:t>: N/A</a:t>
            </a:r>
          </a:p>
          <a:p>
            <a:endParaRPr lang="en-US" dirty="0" smtClean="0"/>
          </a:p>
          <a:p>
            <a:r>
              <a:rPr lang="en-US" dirty="0" smtClean="0"/>
              <a:t>-</a:t>
            </a:r>
            <a:r>
              <a:rPr lang="en-US" u="sng" dirty="0" smtClean="0"/>
              <a:t>Activity info</a:t>
            </a:r>
            <a:r>
              <a:rPr lang="en-US" dirty="0" smtClean="0"/>
              <a:t>: See citation for activity</a:t>
            </a:r>
          </a:p>
          <a:p>
            <a:endParaRPr lang="en-US" dirty="0" smtClean="0"/>
          </a:p>
          <a:p>
            <a:r>
              <a:rPr lang="en-US" dirty="0" smtClean="0"/>
              <a:t>-</a:t>
            </a:r>
            <a:r>
              <a:rPr lang="en-US" u="sng" dirty="0" smtClean="0"/>
              <a:t>Glossary terms</a:t>
            </a:r>
            <a:r>
              <a:rPr lang="en-US" dirty="0" smtClean="0"/>
              <a:t>: Please bold all designated glossary terms and connect to glossary.</a:t>
            </a:r>
          </a:p>
          <a:p>
            <a:r>
              <a:rPr lang="en-US" b="1" dirty="0" smtClean="0"/>
              <a:t>Mandated reporter</a:t>
            </a:r>
          </a:p>
          <a:p>
            <a:r>
              <a:rPr lang="en-US" b="1" dirty="0" smtClean="0"/>
              <a:t>Child abuse</a:t>
            </a:r>
          </a:p>
          <a:p>
            <a:r>
              <a:rPr lang="en-US" b="1" dirty="0" smtClean="0"/>
              <a:t>Reasonable cause to suspect</a:t>
            </a:r>
          </a:p>
          <a:p>
            <a:endParaRPr lang="en-US" dirty="0" smtClean="0"/>
          </a:p>
          <a:p>
            <a:pPr defTabSz="966438">
              <a:defRPr/>
            </a:pPr>
            <a:r>
              <a:rPr lang="en-US" dirty="0" smtClean="0"/>
              <a:t>-</a:t>
            </a:r>
            <a:r>
              <a:rPr lang="en-US" u="sng" dirty="0" smtClean="0"/>
              <a:t>Citations</a:t>
            </a:r>
            <a:r>
              <a:rPr lang="en-US" dirty="0" smtClean="0"/>
              <a:t>: Make law icon a link to a pop-up box with the following information:</a:t>
            </a:r>
          </a:p>
          <a:p>
            <a:r>
              <a:rPr lang="en-US" b="1" dirty="0" smtClean="0"/>
              <a:t>23</a:t>
            </a:r>
            <a:r>
              <a:rPr lang="en-US" b="1" baseline="0" dirty="0" smtClean="0"/>
              <a:t> PA. CONST. STAT. § 6311. Persons required to report suspected child abuse.</a:t>
            </a:r>
          </a:p>
          <a:p>
            <a:r>
              <a:rPr lang="en-US" b="1" u="sng" dirty="0"/>
              <a:t>(b)  Basis to report.--</a:t>
            </a:r>
            <a:endParaRPr lang="en-US" dirty="0"/>
          </a:p>
          <a:p>
            <a:r>
              <a:rPr lang="en-US" b="1" dirty="0"/>
              <a:t>     </a:t>
            </a:r>
            <a:r>
              <a:rPr lang="en-US" b="1" u="sng" dirty="0"/>
              <a:t>(1)  A mandated reporter enumerated in subsection (a) shall make a report of suspected child abuse or cause a report to be made in accordance with section 6313 (relating to</a:t>
            </a:r>
            <a:br>
              <a:rPr lang="en-US" b="1" u="sng" dirty="0"/>
            </a:br>
            <a:r>
              <a:rPr lang="en-US" b="1" dirty="0"/>
              <a:t>     </a:t>
            </a:r>
            <a:r>
              <a:rPr lang="en-US" b="1" u="sng" dirty="0"/>
              <a:t>reporting procedure), if the mandated reporter has reasonable cause to suspect that a child is a victim of child abuse under any of the following circumstances:</a:t>
            </a:r>
            <a:endParaRPr lang="en-US" dirty="0"/>
          </a:p>
          <a:p>
            <a:r>
              <a:rPr lang="en-US" b="1" dirty="0"/>
              <a:t>          </a:t>
            </a:r>
            <a:r>
              <a:rPr lang="en-US" b="1" u="sng" dirty="0"/>
              <a:t>(i)  The mandated reporter comes into contact with the child in the course of employment, occupation and practice of a profession or through a regularly scheduled program,</a:t>
            </a:r>
            <a:br>
              <a:rPr lang="en-US" b="1" u="sng" dirty="0"/>
            </a:br>
            <a:r>
              <a:rPr lang="en-US" b="1" dirty="0"/>
              <a:t>          </a:t>
            </a:r>
            <a:r>
              <a:rPr lang="en-US" b="1" u="sng" dirty="0"/>
              <a:t>activity or service.</a:t>
            </a:r>
            <a:endParaRPr lang="en-US" dirty="0"/>
          </a:p>
          <a:p>
            <a:r>
              <a:rPr lang="en-US" b="1" dirty="0"/>
              <a:t>          </a:t>
            </a:r>
            <a:r>
              <a:rPr lang="en-US" b="1" u="sng" dirty="0"/>
              <a:t>(ii)  The mandated reporter is directly responsible for the care, supervision, guidance or training of the child, or is affiliated with an agency, institution, organization, school,</a:t>
            </a:r>
            <a:br>
              <a:rPr lang="en-US" b="1" u="sng" dirty="0"/>
            </a:br>
            <a:r>
              <a:rPr lang="en-US" b="1" dirty="0"/>
              <a:t>          </a:t>
            </a:r>
            <a:r>
              <a:rPr lang="en-US" b="1" u="sng" dirty="0"/>
              <a:t>regularly established church or religious organization or other entity that is directly responsible for the care, supervision, guidance or training of the child.</a:t>
            </a:r>
            <a:endParaRPr lang="en-US" dirty="0"/>
          </a:p>
          <a:p>
            <a:r>
              <a:rPr lang="en-US" b="1" dirty="0"/>
              <a:t>          </a:t>
            </a:r>
            <a:r>
              <a:rPr lang="en-US" b="1" u="sng" dirty="0"/>
              <a:t>(iii)  A person makes a specific disclosure to the mandated reporter that an identifiable child is the victim of child abuse.</a:t>
            </a:r>
            <a:endParaRPr lang="en-US" dirty="0"/>
          </a:p>
          <a:p>
            <a:r>
              <a:rPr lang="en-US" b="1" dirty="0"/>
              <a:t>         </a:t>
            </a:r>
            <a:r>
              <a:rPr lang="en-US" b="1" u="sng" dirty="0"/>
              <a:t> (iv)  An individual 14 years of age or older makes a specific disclosure to the mandated reporter that the individual has committed child abuse.</a:t>
            </a:r>
            <a:endParaRPr lang="en-US" dirty="0"/>
          </a:p>
          <a:p>
            <a:endParaRPr lang="en-US" b="1" dirty="0"/>
          </a:p>
        </p:txBody>
      </p:sp>
      <p:sp>
        <p:nvSpPr>
          <p:cNvPr id="4" name="Slide Number Placeholder 3"/>
          <p:cNvSpPr>
            <a:spLocks noGrp="1"/>
          </p:cNvSpPr>
          <p:nvPr>
            <p:ph type="sldNum" sz="quarter" idx="10"/>
          </p:nvPr>
        </p:nvSpPr>
        <p:spPr/>
        <p:txBody>
          <a:bodyPr/>
          <a:lstStyle/>
          <a:p>
            <a:fld id="{631881BD-5473-43A1-838A-4B5F7D379585}" type="slidenum">
              <a:rPr lang="en-US" smtClean="0"/>
              <a:t>8</a:t>
            </a:fld>
            <a:endParaRPr lang="en-US" dirty="0"/>
          </a:p>
        </p:txBody>
      </p:sp>
    </p:spTree>
    <p:extLst>
      <p:ext uri="{BB962C8B-B14F-4D97-AF65-F5344CB8AC3E}">
        <p14:creationId xmlns:p14="http://schemas.microsoft.com/office/powerpoint/2010/main" val="2999877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11">
              <a:defRPr/>
            </a:pPr>
            <a:r>
              <a:rPr lang="en-US" b="1" u="sng" dirty="0" smtClean="0"/>
              <a:t>Tech notes</a:t>
            </a:r>
            <a:r>
              <a:rPr lang="en-US" b="1" dirty="0" smtClean="0"/>
              <a:t>:</a:t>
            </a:r>
          </a:p>
          <a:p>
            <a:pPr defTabSz="966411">
              <a:defRPr/>
            </a:pPr>
            <a:endParaRPr lang="en-US" dirty="0" smtClean="0"/>
          </a:p>
          <a:p>
            <a:pPr fontAlgn="t"/>
            <a:r>
              <a:rPr lang="en-US" dirty="0" smtClean="0"/>
              <a:t>-</a:t>
            </a:r>
            <a:r>
              <a:rPr lang="en-US" u="sng" dirty="0" smtClean="0"/>
              <a:t>Image</a:t>
            </a:r>
            <a:r>
              <a:rPr lang="en-US" u="sng" baseline="0" dirty="0" smtClean="0"/>
              <a:t> origin</a:t>
            </a:r>
            <a:r>
              <a:rPr lang="en-US" u="none" baseline="0" dirty="0" smtClean="0"/>
              <a:t>:</a:t>
            </a:r>
            <a:r>
              <a:rPr lang="en-US" dirty="0" smtClean="0"/>
              <a:t> </a:t>
            </a:r>
            <a:r>
              <a:rPr lang="en-US" b="0" cap="none" dirty="0" smtClean="0"/>
              <a:t>Picture from Big stock pictures folder-  R:\pictures\stock photography\photos of people</a:t>
            </a:r>
          </a:p>
          <a:p>
            <a:endParaRPr lang="en-US" dirty="0" smtClean="0"/>
          </a:p>
          <a:p>
            <a:r>
              <a:rPr lang="en-US" u="none" dirty="0" smtClean="0"/>
              <a:t>-</a:t>
            </a:r>
            <a:r>
              <a:rPr lang="en-US" u="sng" dirty="0" smtClean="0"/>
              <a:t>Animation</a:t>
            </a:r>
            <a:r>
              <a:rPr lang="en-US" dirty="0" smtClean="0"/>
              <a:t>:  	N/A</a:t>
            </a:r>
            <a:endParaRPr lang="en-US" baseline="0" dirty="0" smtClean="0"/>
          </a:p>
          <a:p>
            <a:endParaRPr lang="en-US" baseline="0" dirty="0" smtClean="0"/>
          </a:p>
          <a:p>
            <a:r>
              <a:rPr lang="en-US" baseline="0" dirty="0" smtClean="0"/>
              <a:t>-</a:t>
            </a:r>
            <a:r>
              <a:rPr lang="en-US" u="sng" baseline="0" dirty="0" smtClean="0"/>
              <a:t>Activity info</a:t>
            </a:r>
            <a:r>
              <a:rPr lang="en-US" u="none" baseline="0" dirty="0" smtClean="0"/>
              <a:t>: N/A</a:t>
            </a:r>
          </a:p>
          <a:p>
            <a:endParaRPr lang="en-US" u="none" baseline="0" dirty="0" smtClean="0"/>
          </a:p>
          <a:p>
            <a:r>
              <a:rPr lang="en-US" u="none" baseline="0" dirty="0" smtClean="0"/>
              <a:t>-</a:t>
            </a:r>
            <a:r>
              <a:rPr lang="en-US" u="sng" baseline="0" dirty="0" smtClean="0"/>
              <a:t>Glossary terms</a:t>
            </a:r>
            <a:r>
              <a:rPr lang="en-US" u="none" baseline="0" dirty="0" smtClean="0"/>
              <a:t>: N/A</a:t>
            </a:r>
          </a:p>
          <a:p>
            <a:endParaRPr lang="en-US" u="none" baseline="0" dirty="0" smtClean="0"/>
          </a:p>
          <a:p>
            <a:pPr defTabSz="966438">
              <a:defRPr/>
            </a:pPr>
            <a:r>
              <a:rPr lang="en-US" u="none" baseline="0" dirty="0" smtClean="0"/>
              <a:t>-</a:t>
            </a:r>
            <a:r>
              <a:rPr lang="en-US" u="sng" baseline="0" dirty="0" smtClean="0"/>
              <a:t>Citations</a:t>
            </a:r>
            <a:r>
              <a:rPr lang="en-US" u="none" baseline="0" dirty="0" smtClean="0"/>
              <a:t>: </a:t>
            </a:r>
            <a:r>
              <a:rPr lang="en-US" dirty="0" smtClean="0"/>
              <a:t>Make law icon a link to a pop-up box with the following information:</a:t>
            </a:r>
          </a:p>
          <a:p>
            <a:pPr defTabSz="948298">
              <a:defRPr/>
            </a:pPr>
            <a:r>
              <a:rPr lang="en-US" b="1" dirty="0" smtClean="0"/>
              <a:t>23 Pa. C.S. § 6311.  Persons required to report suspected child abuse.</a:t>
            </a:r>
            <a:endParaRPr lang="en-US" dirty="0" smtClean="0"/>
          </a:p>
          <a:p>
            <a:r>
              <a:rPr lang="en-US" b="1" u="none" dirty="0" smtClean="0"/>
              <a:t>(b)  Basis to report.--</a:t>
            </a:r>
            <a:endParaRPr lang="en-US" u="none" dirty="0" smtClean="0"/>
          </a:p>
          <a:p>
            <a:r>
              <a:rPr lang="en-US" b="1" u="none" baseline="0" dirty="0" smtClean="0"/>
              <a:t>     </a:t>
            </a:r>
            <a:r>
              <a:rPr lang="en-US" b="1" u="none" dirty="0" smtClean="0"/>
              <a:t>(2)  Nothing in this section shall require a child to come before the mandated reporter in order for the mandated reporter to make a report of suspected child abuse.</a:t>
            </a:r>
            <a:endParaRPr lang="en-US" u="none" dirty="0" smtClean="0"/>
          </a:p>
          <a:p>
            <a:r>
              <a:rPr lang="en-US" b="1" u="none" baseline="0" dirty="0" smtClean="0"/>
              <a:t>     </a:t>
            </a:r>
            <a:r>
              <a:rPr lang="en-US" b="1" u="none" dirty="0" smtClean="0"/>
              <a:t>(3)  Nothing in this section shall require the mandated reporter to identify the person responsible for the child abuse to make a report of suspected child abuse.</a:t>
            </a:r>
            <a:endParaRPr lang="en-US" dirty="0" smtClean="0"/>
          </a:p>
          <a:p>
            <a:pPr fontAlgn="t"/>
            <a:endParaRPr lang="en-US" b="0" cap="none" dirty="0" smtClean="0"/>
          </a:p>
          <a:p>
            <a:pPr fontAlgn="t"/>
            <a:endParaRPr lang="en-US" b="0" cap="none" dirty="0" smtClean="0"/>
          </a:p>
        </p:txBody>
      </p:sp>
      <p:sp>
        <p:nvSpPr>
          <p:cNvPr id="4" name="Slide Number Placeholder 3"/>
          <p:cNvSpPr>
            <a:spLocks noGrp="1"/>
          </p:cNvSpPr>
          <p:nvPr>
            <p:ph type="sldNum" sz="quarter" idx="10"/>
          </p:nvPr>
        </p:nvSpPr>
        <p:spPr/>
        <p:txBody>
          <a:bodyPr/>
          <a:lstStyle/>
          <a:p>
            <a:fld id="{9C47BE91-8DE7-4557-950C-BDD336028532}" type="slidenum">
              <a:rPr lang="en-US" smtClean="0"/>
              <a:t>9</a:t>
            </a:fld>
            <a:endParaRPr lang="en-US" dirty="0"/>
          </a:p>
        </p:txBody>
      </p:sp>
    </p:spTree>
    <p:extLst>
      <p:ext uri="{BB962C8B-B14F-4D97-AF65-F5344CB8AC3E}">
        <p14:creationId xmlns:p14="http://schemas.microsoft.com/office/powerpoint/2010/main" val="1157663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11">
              <a:defRPr/>
            </a:pPr>
            <a:r>
              <a:rPr lang="en-US" b="1" u="sng" dirty="0" smtClean="0"/>
              <a:t>Tech notes</a:t>
            </a:r>
            <a:r>
              <a:rPr lang="en-US" b="1" dirty="0" smtClean="0"/>
              <a:t>:</a:t>
            </a:r>
          </a:p>
          <a:p>
            <a:pPr defTabSz="966411">
              <a:defRPr/>
            </a:pPr>
            <a:endParaRPr lang="en-US" dirty="0" smtClean="0"/>
          </a:p>
          <a:p>
            <a:r>
              <a:rPr lang="en-US" dirty="0" smtClean="0"/>
              <a:t>-</a:t>
            </a:r>
            <a:r>
              <a:rPr lang="en-US" u="sng" dirty="0" smtClean="0"/>
              <a:t>Image</a:t>
            </a:r>
            <a:r>
              <a:rPr lang="en-US" u="sng" baseline="0" dirty="0" smtClean="0"/>
              <a:t> origin</a:t>
            </a:r>
            <a:r>
              <a:rPr lang="en-US" u="none" baseline="0" dirty="0" smtClean="0"/>
              <a:t>: MSOffice Imagery</a:t>
            </a:r>
            <a:endParaRPr lang="en-US" b="0" dirty="0" smtClean="0"/>
          </a:p>
          <a:p>
            <a:endParaRPr lang="en-US" dirty="0" smtClean="0"/>
          </a:p>
          <a:p>
            <a:r>
              <a:rPr lang="en-US" u="none" dirty="0" smtClean="0"/>
              <a:t>-</a:t>
            </a:r>
            <a:r>
              <a:rPr lang="en-US" u="sng" dirty="0" smtClean="0"/>
              <a:t>Animation</a:t>
            </a:r>
            <a:r>
              <a:rPr lang="en-US" dirty="0" smtClean="0"/>
              <a:t>:  	</a:t>
            </a:r>
            <a:r>
              <a:rPr lang="en-US" b="0" dirty="0" smtClean="0"/>
              <a:t>Have each rectangle</a:t>
            </a:r>
            <a:r>
              <a:rPr lang="en-US" b="0" baseline="0" dirty="0" smtClean="0"/>
              <a:t> with text fade in one at a time</a:t>
            </a:r>
          </a:p>
          <a:p>
            <a:endParaRPr lang="en-US" baseline="0" dirty="0" smtClean="0"/>
          </a:p>
          <a:p>
            <a:pPr defTabSz="966570">
              <a:defRPr/>
            </a:pPr>
            <a:r>
              <a:rPr lang="en-US" baseline="0" dirty="0" smtClean="0"/>
              <a:t>-</a:t>
            </a:r>
            <a:r>
              <a:rPr lang="en-US" u="sng" baseline="0" dirty="0" smtClean="0"/>
              <a:t>Activity info</a:t>
            </a:r>
            <a:r>
              <a:rPr lang="en-US" u="none" baseline="0" dirty="0" smtClean="0"/>
              <a:t>: N/A </a:t>
            </a:r>
            <a:endParaRPr lang="en-US" b="1" dirty="0" smtClean="0"/>
          </a:p>
          <a:p>
            <a:endParaRPr lang="en-US" u="none" baseline="0" dirty="0" smtClean="0"/>
          </a:p>
          <a:p>
            <a:r>
              <a:rPr lang="en-US" u="none" baseline="0" dirty="0" smtClean="0"/>
              <a:t>-</a:t>
            </a:r>
            <a:r>
              <a:rPr lang="en-US" u="sng" baseline="0" dirty="0" smtClean="0"/>
              <a:t>Glossary terms</a:t>
            </a:r>
            <a:r>
              <a:rPr lang="en-US" u="none" baseline="0" dirty="0" smtClean="0"/>
              <a:t>: Link to glossary</a:t>
            </a:r>
          </a:p>
          <a:p>
            <a:r>
              <a:rPr lang="en-US" b="1" u="none" baseline="0" dirty="0" smtClean="0"/>
              <a:t>Child abuse</a:t>
            </a:r>
          </a:p>
          <a:p>
            <a:r>
              <a:rPr lang="en-US" b="1" u="none" baseline="0" dirty="0" smtClean="0"/>
              <a:t>Perpetrator</a:t>
            </a:r>
          </a:p>
          <a:p>
            <a:r>
              <a:rPr lang="en-US" b="1" u="none" baseline="0" dirty="0" smtClean="0"/>
              <a:t>Department</a:t>
            </a:r>
          </a:p>
          <a:p>
            <a:r>
              <a:rPr lang="en-US" b="1" u="none" baseline="0" dirty="0" smtClean="0"/>
              <a:t>County agency</a:t>
            </a:r>
          </a:p>
          <a:p>
            <a:endParaRPr lang="en-US" b="1" u="none" baseline="0" dirty="0" smtClean="0"/>
          </a:p>
          <a:p>
            <a:pPr defTabSz="966438">
              <a:defRPr/>
            </a:pPr>
            <a:r>
              <a:rPr lang="en-US" u="none" baseline="0" dirty="0" smtClean="0"/>
              <a:t>-</a:t>
            </a:r>
            <a:r>
              <a:rPr lang="en-US" u="sng" baseline="0" dirty="0" smtClean="0"/>
              <a:t>Citations</a:t>
            </a:r>
            <a:r>
              <a:rPr lang="en-US" u="none" baseline="0" dirty="0" smtClean="0"/>
              <a:t>: Please have law button link to a pop up with the following information:</a:t>
            </a:r>
          </a:p>
          <a:p>
            <a:pPr defTabSz="966438">
              <a:defRPr/>
            </a:pPr>
            <a:r>
              <a:rPr lang="en-US" b="1" u="none" baseline="0" dirty="0" smtClean="0"/>
              <a:t>23 PA. CONST. STAT §6334. Disposition of complaints received.</a:t>
            </a:r>
          </a:p>
          <a:p>
            <a:pPr defTabSz="966438">
              <a:defRPr/>
            </a:pPr>
            <a:r>
              <a:rPr lang="en-US" b="1" u="sng" dirty="0"/>
              <a:t>(h)  Child abuse in another state where the victim child and the alleged perpetrator are residents of the Commonwealth.--A report of suspected child abuse by a resident perpetrator occurring in another state shall be referred by the department to the county agency where the child resides in this Commonwealth and shall be investigated by the county agency as any other report of suspected child abuse by a perpetrator if the other state's child protective services agency cannot or will not investigate the report.</a:t>
            </a:r>
            <a:endParaRPr lang="en-US" dirty="0"/>
          </a:p>
          <a:p>
            <a:pPr defTabSz="966438">
              <a:defRPr/>
            </a:pPr>
            <a:endParaRPr lang="en-US" b="1" u="none" baseline="0" dirty="0" smtClean="0"/>
          </a:p>
          <a:p>
            <a:endParaRPr lang="en-US" dirty="0" smtClean="0"/>
          </a:p>
          <a:p>
            <a:endParaRPr lang="en-US" dirty="0" smtClean="0"/>
          </a:p>
          <a:p>
            <a:endParaRPr lang="en-US" dirty="0" smtClean="0"/>
          </a:p>
          <a:p>
            <a:endParaRPr lang="en-US" b="0" dirty="0"/>
          </a:p>
        </p:txBody>
      </p:sp>
      <p:sp>
        <p:nvSpPr>
          <p:cNvPr id="4" name="Slide Number Placeholder 3"/>
          <p:cNvSpPr>
            <a:spLocks noGrp="1"/>
          </p:cNvSpPr>
          <p:nvPr>
            <p:ph type="sldNum" sz="quarter" idx="10"/>
          </p:nvPr>
        </p:nvSpPr>
        <p:spPr/>
        <p:txBody>
          <a:bodyPr/>
          <a:lstStyle/>
          <a:p>
            <a:fld id="{631881BD-5473-43A1-838A-4B5F7D379585}" type="slidenum">
              <a:rPr lang="en-US" smtClean="0"/>
              <a:t>10</a:t>
            </a:fld>
            <a:endParaRPr lang="en-US" dirty="0"/>
          </a:p>
        </p:txBody>
      </p:sp>
    </p:spTree>
    <p:extLst>
      <p:ext uri="{BB962C8B-B14F-4D97-AF65-F5344CB8AC3E}">
        <p14:creationId xmlns:p14="http://schemas.microsoft.com/office/powerpoint/2010/main" val="441808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11">
              <a:defRPr/>
            </a:pPr>
            <a:r>
              <a:rPr lang="en-US" b="1" u="sng" dirty="0" smtClean="0"/>
              <a:t>Tech notes</a:t>
            </a:r>
            <a:r>
              <a:rPr lang="en-US" b="1" dirty="0" smtClean="0"/>
              <a:t>:</a:t>
            </a:r>
          </a:p>
          <a:p>
            <a:pPr defTabSz="966411">
              <a:defRPr/>
            </a:pPr>
            <a:endParaRPr lang="en-US" dirty="0" smtClean="0"/>
          </a:p>
          <a:p>
            <a:r>
              <a:rPr lang="en-US" dirty="0" smtClean="0"/>
              <a:t>-</a:t>
            </a:r>
            <a:r>
              <a:rPr lang="en-US" u="sng" dirty="0" smtClean="0"/>
              <a:t>Image</a:t>
            </a:r>
            <a:r>
              <a:rPr lang="en-US" u="sng" baseline="0" dirty="0" smtClean="0"/>
              <a:t> origin</a:t>
            </a:r>
            <a:r>
              <a:rPr lang="en-US" u="none" baseline="0" dirty="0" smtClean="0"/>
              <a:t>:</a:t>
            </a:r>
            <a:r>
              <a:rPr lang="en-US" dirty="0" smtClean="0"/>
              <a:t> </a:t>
            </a:r>
            <a:r>
              <a:rPr lang="en-US" b="0" dirty="0" smtClean="0"/>
              <a:t>N/A</a:t>
            </a:r>
          </a:p>
          <a:p>
            <a:endParaRPr lang="en-US" dirty="0" smtClean="0"/>
          </a:p>
          <a:p>
            <a:r>
              <a:rPr lang="en-US" u="none" dirty="0" smtClean="0"/>
              <a:t>-</a:t>
            </a:r>
            <a:r>
              <a:rPr lang="en-US" u="sng" dirty="0" smtClean="0"/>
              <a:t>Animation</a:t>
            </a:r>
            <a:r>
              <a:rPr lang="en-US" dirty="0" smtClean="0"/>
              <a:t>:  	</a:t>
            </a:r>
            <a:r>
              <a:rPr lang="en-US" b="0" dirty="0" smtClean="0"/>
              <a:t>N/A</a:t>
            </a:r>
            <a:endParaRPr lang="en-US" b="0" baseline="0" dirty="0" smtClean="0"/>
          </a:p>
          <a:p>
            <a:endParaRPr lang="en-US" baseline="0" dirty="0" smtClean="0"/>
          </a:p>
          <a:p>
            <a:pPr defTabSz="966570">
              <a:defRPr/>
            </a:pPr>
            <a:r>
              <a:rPr lang="en-US" baseline="0" dirty="0" smtClean="0"/>
              <a:t>-</a:t>
            </a:r>
            <a:r>
              <a:rPr lang="en-US" u="sng" baseline="0" dirty="0" smtClean="0"/>
              <a:t>Activity info</a:t>
            </a:r>
            <a:r>
              <a:rPr lang="en-US" u="none" baseline="0" dirty="0" smtClean="0"/>
              <a:t>: N/A </a:t>
            </a:r>
            <a:endParaRPr lang="en-US" b="1" dirty="0" smtClean="0"/>
          </a:p>
          <a:p>
            <a:endParaRPr lang="en-US" u="none" baseline="0" dirty="0" smtClean="0"/>
          </a:p>
          <a:p>
            <a:r>
              <a:rPr lang="en-US" u="none" baseline="0" dirty="0" smtClean="0"/>
              <a:t>-</a:t>
            </a:r>
            <a:r>
              <a:rPr lang="en-US" u="sng" baseline="0" dirty="0" smtClean="0"/>
              <a:t>Glossary terms</a:t>
            </a:r>
            <a:r>
              <a:rPr lang="en-US" u="none" baseline="0" dirty="0" smtClean="0"/>
              <a:t>: Link to glossary</a:t>
            </a:r>
          </a:p>
          <a:p>
            <a:r>
              <a:rPr lang="en-US" b="1" u="none" baseline="0" dirty="0" smtClean="0"/>
              <a:t>CCYA</a:t>
            </a:r>
          </a:p>
          <a:p>
            <a:endParaRPr lang="en-US" b="1" u="none" baseline="0" dirty="0" smtClean="0"/>
          </a:p>
          <a:p>
            <a:pPr defTabSz="966438">
              <a:defRPr/>
            </a:pPr>
            <a:r>
              <a:rPr lang="en-US" u="none" baseline="0" dirty="0" smtClean="0"/>
              <a:t>-</a:t>
            </a:r>
            <a:r>
              <a:rPr lang="en-US" u="sng" baseline="0" dirty="0" smtClean="0"/>
              <a:t>Citations</a:t>
            </a:r>
            <a:r>
              <a:rPr lang="en-US" u="none" baseline="0" dirty="0" smtClean="0"/>
              <a:t>: N/A</a:t>
            </a:r>
            <a:endParaRPr lang="en-US" dirty="0"/>
          </a:p>
          <a:p>
            <a:endParaRPr lang="en-US" b="1" dirty="0"/>
          </a:p>
        </p:txBody>
      </p:sp>
      <p:sp>
        <p:nvSpPr>
          <p:cNvPr id="4" name="Slide Number Placeholder 3"/>
          <p:cNvSpPr>
            <a:spLocks noGrp="1"/>
          </p:cNvSpPr>
          <p:nvPr>
            <p:ph type="sldNum" sz="quarter" idx="10"/>
          </p:nvPr>
        </p:nvSpPr>
        <p:spPr/>
        <p:txBody>
          <a:bodyPr/>
          <a:lstStyle/>
          <a:p>
            <a:fld id="{631881BD-5473-43A1-838A-4B5F7D379585}" type="slidenum">
              <a:rPr lang="en-US" smtClean="0"/>
              <a:t>11</a:t>
            </a:fld>
            <a:endParaRPr lang="en-US" dirty="0"/>
          </a:p>
        </p:txBody>
      </p:sp>
    </p:spTree>
    <p:extLst>
      <p:ext uri="{BB962C8B-B14F-4D97-AF65-F5344CB8AC3E}">
        <p14:creationId xmlns:p14="http://schemas.microsoft.com/office/powerpoint/2010/main" val="531893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11">
              <a:defRPr/>
            </a:pPr>
            <a:r>
              <a:rPr lang="en-US" b="1" u="sng" dirty="0" smtClean="0"/>
              <a:t>Tech notes</a:t>
            </a:r>
            <a:r>
              <a:rPr lang="en-US" b="1" dirty="0" smtClean="0"/>
              <a:t>:</a:t>
            </a:r>
          </a:p>
          <a:p>
            <a:pPr defTabSz="966411">
              <a:defRPr/>
            </a:pPr>
            <a:endParaRPr lang="en-US" dirty="0" smtClean="0"/>
          </a:p>
          <a:p>
            <a:r>
              <a:rPr lang="en-US" dirty="0" smtClean="0"/>
              <a:t>-</a:t>
            </a:r>
            <a:r>
              <a:rPr lang="en-US" u="sng" dirty="0" smtClean="0"/>
              <a:t>Image</a:t>
            </a:r>
            <a:r>
              <a:rPr lang="en-US" u="sng" baseline="0" dirty="0" smtClean="0"/>
              <a:t> origin</a:t>
            </a:r>
            <a:r>
              <a:rPr lang="en-US" u="none" baseline="0" dirty="0" smtClean="0"/>
              <a:t>:</a:t>
            </a:r>
            <a:r>
              <a:rPr lang="en-US" dirty="0" smtClean="0"/>
              <a:t> </a:t>
            </a:r>
            <a:r>
              <a:rPr lang="en-US" b="0" dirty="0" smtClean="0"/>
              <a:t>MSOffice</a:t>
            </a:r>
            <a:r>
              <a:rPr lang="en-US" b="0" baseline="0" dirty="0" smtClean="0"/>
              <a:t> Imagery</a:t>
            </a:r>
            <a:endParaRPr lang="en-US" b="0" dirty="0" smtClean="0"/>
          </a:p>
          <a:p>
            <a:endParaRPr lang="en-US" dirty="0" smtClean="0"/>
          </a:p>
          <a:p>
            <a:r>
              <a:rPr lang="en-US" u="none" dirty="0" smtClean="0"/>
              <a:t>-</a:t>
            </a:r>
            <a:r>
              <a:rPr lang="en-US" u="sng" dirty="0" smtClean="0"/>
              <a:t>Animation</a:t>
            </a:r>
            <a:r>
              <a:rPr lang="en-US" dirty="0" smtClean="0"/>
              <a:t>:  	</a:t>
            </a:r>
            <a:r>
              <a:rPr lang="en-US" b="0" dirty="0" smtClean="0"/>
              <a:t>Have each rectangle</a:t>
            </a:r>
            <a:r>
              <a:rPr lang="en-US" b="0" baseline="0" dirty="0" smtClean="0"/>
              <a:t> with text fade in one at a time</a:t>
            </a:r>
          </a:p>
          <a:p>
            <a:endParaRPr lang="en-US" baseline="0" dirty="0" smtClean="0"/>
          </a:p>
          <a:p>
            <a:pPr defTabSz="966570">
              <a:defRPr/>
            </a:pPr>
            <a:r>
              <a:rPr lang="en-US" baseline="0" dirty="0" smtClean="0"/>
              <a:t>-</a:t>
            </a:r>
            <a:r>
              <a:rPr lang="en-US" u="sng" baseline="0" dirty="0" smtClean="0"/>
              <a:t>Activity info</a:t>
            </a:r>
            <a:r>
              <a:rPr lang="en-US" u="none" baseline="0" dirty="0" smtClean="0"/>
              <a:t>: N/A </a:t>
            </a:r>
            <a:endParaRPr lang="en-US" b="1" dirty="0" smtClean="0"/>
          </a:p>
          <a:p>
            <a:endParaRPr lang="en-US" u="none" baseline="0" dirty="0" smtClean="0"/>
          </a:p>
          <a:p>
            <a:r>
              <a:rPr lang="en-US" u="none" baseline="0" dirty="0" smtClean="0"/>
              <a:t>-</a:t>
            </a:r>
            <a:r>
              <a:rPr lang="en-US" u="sng" baseline="0" dirty="0" smtClean="0"/>
              <a:t>Glossary terms</a:t>
            </a:r>
            <a:r>
              <a:rPr lang="en-US" u="none" baseline="0" dirty="0" smtClean="0"/>
              <a:t>: Link to glossary</a:t>
            </a:r>
          </a:p>
          <a:p>
            <a:r>
              <a:rPr lang="en-US" b="1" u="none" baseline="0" dirty="0" smtClean="0"/>
              <a:t>Child abuse</a:t>
            </a:r>
          </a:p>
          <a:p>
            <a:r>
              <a:rPr lang="en-US" b="1" u="none" baseline="0" dirty="0" smtClean="0"/>
              <a:t>Perpetrator</a:t>
            </a:r>
          </a:p>
          <a:p>
            <a:r>
              <a:rPr lang="en-US" b="1" u="none" baseline="0" dirty="0" smtClean="0"/>
              <a:t>Department</a:t>
            </a:r>
          </a:p>
          <a:p>
            <a:r>
              <a:rPr lang="en-US" b="1" u="none" baseline="0" dirty="0" smtClean="0"/>
              <a:t>County agency</a:t>
            </a:r>
          </a:p>
          <a:p>
            <a:endParaRPr lang="en-US" b="1" u="none" baseline="0" dirty="0" smtClean="0"/>
          </a:p>
          <a:p>
            <a:pPr defTabSz="966438">
              <a:defRPr/>
            </a:pPr>
            <a:r>
              <a:rPr lang="en-US" u="none" baseline="0" dirty="0" smtClean="0"/>
              <a:t>-</a:t>
            </a:r>
            <a:r>
              <a:rPr lang="en-US" u="sng" baseline="0" dirty="0" smtClean="0"/>
              <a:t>Citations</a:t>
            </a:r>
            <a:r>
              <a:rPr lang="en-US" u="none" baseline="0" dirty="0" smtClean="0"/>
              <a:t>: Please have law button link to a pop up with the following information:</a:t>
            </a:r>
          </a:p>
          <a:p>
            <a:pPr defTabSz="966438">
              <a:defRPr/>
            </a:pPr>
            <a:r>
              <a:rPr lang="en-US" b="1" u="none" baseline="0" dirty="0" smtClean="0"/>
              <a:t>23 PA. C.S. §6334. Disposition of complaints received.</a:t>
            </a:r>
          </a:p>
          <a:p>
            <a:r>
              <a:rPr lang="en-US" b="1" u="sng" dirty="0"/>
              <a:t>(i)  Child abuse in another state where only the alleged perpetrator is a resident of this Commonwealth.--If suspected child abuse occurs in a jurisdiction other than this Commonwealth and only the alleged perpetrator is a resident of this Commonwealth, the report of suspected child abuse shall be referred to the county agency where the alleged perpetrator resides. The county agency shall do all of the following:</a:t>
            </a:r>
            <a:endParaRPr lang="en-US" dirty="0"/>
          </a:p>
          <a:p>
            <a:r>
              <a:rPr lang="en-US" b="1" dirty="0"/>
              <a:t>     </a:t>
            </a:r>
            <a:r>
              <a:rPr lang="en-US" b="1" u="sng" dirty="0"/>
              <a:t>(1)  Notify the children and youth social service agency of the jurisdiction in which the suspected child abuse occurred.</a:t>
            </a:r>
            <a:endParaRPr lang="en-US" dirty="0"/>
          </a:p>
          <a:p>
            <a:r>
              <a:rPr lang="en-US" b="1" dirty="0"/>
              <a:t>     </a:t>
            </a:r>
            <a:r>
              <a:rPr lang="en-US" b="1" u="sng" dirty="0"/>
              <a:t>(2)  If requested by the other agency, assist in investigating the suspected child abuse.</a:t>
            </a:r>
            <a:endParaRPr lang="en-US" dirty="0"/>
          </a:p>
          <a:p>
            <a:pPr defTabSz="966570">
              <a:defRPr/>
            </a:pPr>
            <a:endParaRPr lang="en-US" dirty="0" smtClean="0"/>
          </a:p>
          <a:p>
            <a:endParaRPr lang="en-US" b="0" dirty="0" smtClean="0"/>
          </a:p>
          <a:p>
            <a:pPr defTabSz="966570">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31881BD-5473-43A1-838A-4B5F7D379585}" type="slidenum">
              <a:rPr lang="en-US" smtClean="0"/>
              <a:t>12</a:t>
            </a:fld>
            <a:endParaRPr lang="en-US" dirty="0"/>
          </a:p>
        </p:txBody>
      </p:sp>
    </p:spTree>
    <p:extLst>
      <p:ext uri="{BB962C8B-B14F-4D97-AF65-F5344CB8AC3E}">
        <p14:creationId xmlns:p14="http://schemas.microsoft.com/office/powerpoint/2010/main" val="6037645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5" name="Picture 4" descr="mecha_large_bg.jpg"/>
          <p:cNvPicPr>
            <a:picLocks noChangeAspect="1"/>
          </p:cNvPicPr>
          <p:nvPr/>
        </p:nvPicPr>
        <p:blipFill>
          <a:blip r:embed="rId2" cstate="print"/>
          <a:stretch>
            <a:fillRect/>
          </a:stretch>
        </p:blipFill>
        <p:spPr>
          <a:xfrm>
            <a:off x="3166" y="0"/>
            <a:ext cx="9137668" cy="6858000"/>
          </a:xfrm>
          <a:prstGeom prst="rect">
            <a:avLst/>
          </a:prstGeom>
        </p:spPr>
      </p:pic>
      <p:sp>
        <p:nvSpPr>
          <p:cNvPr id="9" name="Text Placeholder 8"/>
          <p:cNvSpPr>
            <a:spLocks noGrp="1"/>
          </p:cNvSpPr>
          <p:nvPr>
            <p:ph type="body" sz="quarter" idx="10" hasCustomPrompt="1"/>
          </p:nvPr>
        </p:nvSpPr>
        <p:spPr>
          <a:xfrm>
            <a:off x="304800" y="1264022"/>
            <a:ext cx="8534400" cy="914400"/>
          </a:xfrm>
        </p:spPr>
        <p:txBody>
          <a:bodyPr/>
          <a:lstStyle>
            <a:lvl1pPr>
              <a:buNone/>
              <a:defRPr sz="3000" b="1">
                <a:solidFill>
                  <a:schemeClr val="bg1"/>
                </a:solidFill>
              </a:defRPr>
            </a:lvl1pPr>
          </a:lstStyle>
          <a:p>
            <a:pPr lvl="0"/>
            <a:r>
              <a:rPr lang="en-US" dirty="0" smtClean="0"/>
              <a:t>Click to Add Title of Presentation</a:t>
            </a:r>
            <a:endParaRPr lang="en-US" dirty="0"/>
          </a:p>
        </p:txBody>
      </p:sp>
      <p:sp>
        <p:nvSpPr>
          <p:cNvPr id="16" name="Text Placeholder 15"/>
          <p:cNvSpPr>
            <a:spLocks noGrp="1"/>
          </p:cNvSpPr>
          <p:nvPr>
            <p:ph type="body" sz="quarter" idx="11" hasCustomPrompt="1"/>
          </p:nvPr>
        </p:nvSpPr>
        <p:spPr>
          <a:xfrm>
            <a:off x="304800" y="2250140"/>
            <a:ext cx="8531352" cy="304800"/>
          </a:xfrm>
        </p:spPr>
        <p:txBody>
          <a:bodyPr/>
          <a:lstStyle>
            <a:lvl1pPr>
              <a:buNone/>
              <a:defRPr lang="en-US" sz="1800" i="1" kern="1200" dirty="0">
                <a:solidFill>
                  <a:srgbClr val="CDB97D"/>
                </a:solidFill>
                <a:latin typeface="Georgia" pitchFamily="16" charset="0"/>
                <a:ea typeface="Osaka" pitchFamily="16" charset="-128"/>
                <a:cs typeface="+mn-cs"/>
              </a:defRPr>
            </a:lvl1pPr>
          </a:lstStyle>
          <a:p>
            <a:pPr lvl="0"/>
            <a:r>
              <a:rPr lang="en-US" dirty="0" smtClean="0"/>
              <a:t>Click to Add Subtitle of Presentation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p:txBody>
          <a:bodyPr/>
          <a:lstStyle>
            <a:lvl1pPr>
              <a:defRPr/>
            </a:lvl1pPr>
          </a:lstStyle>
          <a:p>
            <a:fld id="{6C4E0A26-FDF1-444B-AA20-3BC55664AF6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84036"/>
            <a:ext cx="3008313" cy="654799"/>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766482"/>
            <a:ext cx="5111750" cy="5567083"/>
          </a:xfrm>
        </p:spPr>
        <p:txBody>
          <a:bodyPr/>
          <a:lstStyle>
            <a:lvl1pPr>
              <a:defRPr sz="2500"/>
            </a:lvl1pPr>
            <a:lvl2pPr>
              <a:defRPr sz="2300"/>
            </a:lvl2pPr>
            <a:lvl3pPr>
              <a:defRPr sz="2100"/>
            </a:lvl3pPr>
            <a:lvl4pPr>
              <a:defRPr sz="19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65729"/>
            <a:ext cx="3008313" cy="48678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1"/>
          </p:nvPr>
        </p:nvSpPr>
        <p:spPr/>
        <p:txBody>
          <a:bodyPr/>
          <a:lstStyle>
            <a:lvl1pPr>
              <a:defRPr/>
            </a:lvl1pPr>
          </a:lstStyle>
          <a:p>
            <a:fld id="{6C4E0A26-FDF1-444B-AA20-3BC55664AF6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4094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766481"/>
            <a:ext cx="5486400" cy="39668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528702"/>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1"/>
          </p:nvPr>
        </p:nvSpPr>
        <p:spPr/>
        <p:txBody>
          <a:bodyPr/>
          <a:lstStyle>
            <a:lvl1pPr>
              <a:defRPr/>
            </a:lvl1pPr>
          </a:lstStyle>
          <a:p>
            <a:fld id="{6C4E0A26-FDF1-444B-AA20-3BC55664AF68}"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B92B5A54-FA5E-47B5-ADC1-177D47039CE0}" type="datetimeFigureOut">
              <a:rPr lang="en-US" smtClean="0"/>
              <a:t>12/19/2014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C4E0A26-FDF1-444B-AA20-3BC55664AF68}" type="slidenum">
              <a:rPr lang="en-US" smtClean="0"/>
              <a:t>‹#›</a:t>
            </a:fld>
            <a:endParaRPr lang="en-US"/>
          </a:p>
        </p:txBody>
      </p:sp>
    </p:spTree>
    <p:extLst>
      <p:ext uri="{BB962C8B-B14F-4D97-AF65-F5344CB8AC3E}">
        <p14:creationId xmlns:p14="http://schemas.microsoft.com/office/powerpoint/2010/main" val="4186913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0647" y="793376"/>
            <a:ext cx="8229600" cy="591671"/>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70645" y="1438834"/>
            <a:ext cx="8247888" cy="48812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1"/>
          </p:nvPr>
        </p:nvSpPr>
        <p:spPr/>
        <p:txBody>
          <a:bodyPr/>
          <a:lstStyle>
            <a:lvl1pPr>
              <a:defRPr sz="1200"/>
            </a:lvl1pPr>
          </a:lstStyle>
          <a:p>
            <a:fld id="{6C4E0A26-FDF1-444B-AA20-3BC55664AF6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0647" y="793376"/>
            <a:ext cx="8229600" cy="591671"/>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70645" y="2094807"/>
            <a:ext cx="8247888" cy="42253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1"/>
          </p:nvPr>
        </p:nvSpPr>
        <p:spPr/>
        <p:txBody>
          <a:bodyPr/>
          <a:lstStyle>
            <a:lvl1pPr>
              <a:defRPr sz="1200"/>
            </a:lvl1pPr>
          </a:lstStyle>
          <a:p>
            <a:fld id="{6C4E0A26-FDF1-444B-AA20-3BC55664AF68}" type="slidenum">
              <a:rPr lang="en-US" smtClean="0"/>
              <a:t>‹#›</a:t>
            </a:fld>
            <a:endParaRPr lang="en-US"/>
          </a:p>
        </p:txBody>
      </p:sp>
      <p:sp>
        <p:nvSpPr>
          <p:cNvPr id="9" name="Text Placeholder 8"/>
          <p:cNvSpPr>
            <a:spLocks noGrp="1"/>
          </p:cNvSpPr>
          <p:nvPr>
            <p:ph type="body" sz="quarter" idx="12"/>
          </p:nvPr>
        </p:nvSpPr>
        <p:spPr>
          <a:xfrm>
            <a:off x="465888" y="1429674"/>
            <a:ext cx="8229600" cy="594360"/>
          </a:xfrm>
        </p:spPr>
        <p:txBody>
          <a:bodyPr/>
          <a:lstStyle>
            <a:lvl1pPr>
              <a:buNone/>
              <a:defRPr b="1"/>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28200"/>
            <a:ext cx="7772400" cy="979772"/>
          </a:xfrm>
        </p:spPr>
        <p:txBody>
          <a:bodyPr anchor="ct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538463"/>
            <a:ext cx="7772400" cy="1016912"/>
          </a:xfrm>
        </p:spPr>
        <p:txBody>
          <a:bodyPr anchor="ctr"/>
          <a:lstStyle>
            <a:lvl1pPr marL="0" indent="0">
              <a:buNone/>
              <a:defRPr sz="25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Slide Number Placeholder 5"/>
          <p:cNvSpPr>
            <a:spLocks noGrp="1"/>
          </p:cNvSpPr>
          <p:nvPr>
            <p:ph type="sldNum" sz="quarter" idx="11"/>
          </p:nvPr>
        </p:nvSpPr>
        <p:spPr/>
        <p:txBody>
          <a:bodyPr/>
          <a:lstStyle>
            <a:lvl1pPr>
              <a:defRPr/>
            </a:lvl1pPr>
          </a:lstStyle>
          <a:p>
            <a:fld id="{6C4E0A26-FDF1-444B-AA20-3BC55664AF6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79929"/>
            <a:ext cx="7772400" cy="52443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1385047"/>
            <a:ext cx="3810000" cy="4921623"/>
          </a:xfrm>
        </p:spPr>
        <p:txBody>
          <a:bodyPr/>
          <a:lstStyle>
            <a:lvl1pPr>
              <a:defRPr sz="2500"/>
            </a:lvl1pPr>
            <a:lvl2pPr>
              <a:defRPr sz="2300"/>
            </a:lvl2pPr>
            <a:lvl3pPr>
              <a:defRPr sz="2100"/>
            </a:lvl3pPr>
            <a:lvl4pPr>
              <a:defRPr sz="19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385047"/>
            <a:ext cx="3810000" cy="4921624"/>
          </a:xfrm>
        </p:spPr>
        <p:txBody>
          <a:bodyPr/>
          <a:lstStyle>
            <a:lvl1pPr>
              <a:defRPr sz="2500"/>
            </a:lvl1pPr>
            <a:lvl2pPr>
              <a:defRPr sz="2300"/>
            </a:lvl2pPr>
            <a:lvl3pPr>
              <a:defRPr sz="2100"/>
            </a:lvl3pPr>
            <a:lvl4pPr>
              <a:defRPr sz="19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6"/>
          <p:cNvSpPr>
            <a:spLocks noGrp="1"/>
          </p:cNvSpPr>
          <p:nvPr>
            <p:ph type="sldNum" sz="quarter" idx="11"/>
          </p:nvPr>
        </p:nvSpPr>
        <p:spPr/>
        <p:txBody>
          <a:bodyPr/>
          <a:lstStyle>
            <a:lvl1pPr>
              <a:defRPr/>
            </a:lvl1pPr>
          </a:lstStyle>
          <a:p>
            <a:fld id="{6C4E0A26-FDF1-444B-AA20-3BC55664AF6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Subtitle with Two-Tex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6C4E0A26-FDF1-444B-AA20-3BC55664AF68}" type="slidenum">
              <a:rPr lang="en-US" smtClean="0"/>
              <a:t>‹#›</a:t>
            </a:fld>
            <a:endParaRPr lang="en-US"/>
          </a:p>
        </p:txBody>
      </p:sp>
      <p:sp>
        <p:nvSpPr>
          <p:cNvPr id="5" name="Text Placeholder 4"/>
          <p:cNvSpPr>
            <a:spLocks noGrp="1"/>
          </p:cNvSpPr>
          <p:nvPr>
            <p:ph type="body" sz="quarter" idx="11"/>
          </p:nvPr>
        </p:nvSpPr>
        <p:spPr>
          <a:xfrm>
            <a:off x="479425" y="1437371"/>
            <a:ext cx="8229600" cy="607560"/>
          </a:xfrm>
        </p:spPr>
        <p:txBody>
          <a:bodyPr/>
          <a:lstStyle/>
          <a:p>
            <a:pPr lvl="0"/>
            <a:r>
              <a:rPr lang="en-US" smtClean="0"/>
              <a:t>Click to edit Master text styles</a:t>
            </a:r>
          </a:p>
        </p:txBody>
      </p:sp>
      <p:sp>
        <p:nvSpPr>
          <p:cNvPr id="6" name="Content Placeholder 3"/>
          <p:cNvSpPr>
            <a:spLocks noGrp="1"/>
          </p:cNvSpPr>
          <p:nvPr>
            <p:ph sz="half" idx="2" hasCustomPrompt="1"/>
          </p:nvPr>
        </p:nvSpPr>
        <p:spPr>
          <a:xfrm>
            <a:off x="457200" y="2104176"/>
            <a:ext cx="4040188" cy="4165995"/>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3"/>
          <p:cNvSpPr>
            <a:spLocks noGrp="1"/>
          </p:cNvSpPr>
          <p:nvPr>
            <p:ph sz="half" idx="12" hasCustomPrompt="1"/>
          </p:nvPr>
        </p:nvSpPr>
        <p:spPr>
          <a:xfrm>
            <a:off x="4673600" y="2111433"/>
            <a:ext cx="4040188" cy="4165995"/>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79929"/>
            <a:ext cx="8229600" cy="470648"/>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37374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97741"/>
            <a:ext cx="4040188" cy="4208930"/>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7374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97741"/>
            <a:ext cx="4041775" cy="4208929"/>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8"/>
          <p:cNvSpPr>
            <a:spLocks noGrp="1"/>
          </p:cNvSpPr>
          <p:nvPr>
            <p:ph type="sldNum" sz="quarter" idx="11"/>
          </p:nvPr>
        </p:nvSpPr>
        <p:spPr/>
        <p:txBody>
          <a:bodyPr/>
          <a:lstStyle>
            <a:lvl1pPr>
              <a:defRPr/>
            </a:lvl1pPr>
          </a:lstStyle>
          <a:p>
            <a:fld id="{6C4E0A26-FDF1-444B-AA20-3BC55664AF6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0646" y="793376"/>
            <a:ext cx="8229600" cy="603504"/>
          </a:xfrm>
        </p:spPr>
        <p:txBody>
          <a:bodyPr/>
          <a:lstStyle/>
          <a:p>
            <a:r>
              <a:rPr lang="en-US" smtClean="0"/>
              <a:t>Click to edit Master title style</a:t>
            </a:r>
            <a:endParaRPr lang="en-US" dirty="0"/>
          </a:p>
        </p:txBody>
      </p:sp>
      <p:sp>
        <p:nvSpPr>
          <p:cNvPr id="4" name="Slide Number Placeholder 4"/>
          <p:cNvSpPr>
            <a:spLocks noGrp="1"/>
          </p:cNvSpPr>
          <p:nvPr>
            <p:ph type="sldNum" sz="quarter" idx="11"/>
          </p:nvPr>
        </p:nvSpPr>
        <p:spPr/>
        <p:txBody>
          <a:bodyPr/>
          <a:lstStyle>
            <a:lvl1pPr>
              <a:defRPr/>
            </a:lvl1pPr>
          </a:lstStyle>
          <a:p>
            <a:fld id="{6C4E0A26-FDF1-444B-AA20-3BC55664AF6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o Title Content Only">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p:txBody>
          <a:bodyPr/>
          <a:lstStyle>
            <a:lvl1pPr>
              <a:defRPr/>
            </a:lvl1pPr>
          </a:lstStyle>
          <a:p>
            <a:fld id="{6C4E0A26-FDF1-444B-AA20-3BC55664AF68}" type="slidenum">
              <a:rPr lang="en-US" smtClean="0"/>
              <a:t>‹#›</a:t>
            </a:fld>
            <a:endParaRPr lang="en-US"/>
          </a:p>
        </p:txBody>
      </p:sp>
      <p:sp>
        <p:nvSpPr>
          <p:cNvPr id="5" name="Text Placeholder 4"/>
          <p:cNvSpPr>
            <a:spLocks noGrp="1"/>
          </p:cNvSpPr>
          <p:nvPr>
            <p:ph type="body" sz="quarter" idx="12"/>
          </p:nvPr>
        </p:nvSpPr>
        <p:spPr>
          <a:xfrm>
            <a:off x="881063" y="980902"/>
            <a:ext cx="7348537" cy="51706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SW-Powerpt-3"/>
          <p:cNvPicPr>
            <a:picLocks noChangeAspect="1" noChangeArrowheads="1"/>
          </p:cNvPicPr>
          <p:nvPr/>
        </p:nvPicPr>
        <p:blipFill>
          <a:blip r:embed="rId15" cstate="print"/>
          <a:srcRect/>
          <a:stretch>
            <a:fillRect/>
          </a:stretch>
        </p:blipFill>
        <p:spPr bwMode="auto">
          <a:xfrm>
            <a:off x="0" y="0"/>
            <a:ext cx="9144000" cy="68595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470646" y="780210"/>
            <a:ext cx="8229601" cy="6048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8" name="Rectangle 3"/>
          <p:cNvSpPr>
            <a:spLocks noGrp="1" noChangeArrowheads="1"/>
          </p:cNvSpPr>
          <p:nvPr>
            <p:ph type="body" idx="1"/>
          </p:nvPr>
        </p:nvSpPr>
        <p:spPr bwMode="auto">
          <a:xfrm>
            <a:off x="470647" y="1438834"/>
            <a:ext cx="8243047" cy="48812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270" name="Rectangle 6"/>
          <p:cNvSpPr>
            <a:spLocks noGrp="1" noChangeArrowheads="1"/>
          </p:cNvSpPr>
          <p:nvPr>
            <p:ph type="sldNum" sz="quarter" idx="4"/>
          </p:nvPr>
        </p:nvSpPr>
        <p:spPr bwMode="auto">
          <a:xfrm>
            <a:off x="8126412" y="6669741"/>
            <a:ext cx="1017588" cy="18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b="1">
                <a:latin typeface="+mn-lt"/>
                <a:ea typeface="+mn-ea"/>
              </a:defRPr>
            </a:lvl1pPr>
          </a:lstStyle>
          <a:p>
            <a:fld id="{6C4E0A26-FDF1-444B-AA20-3BC55664AF68}" type="slidenum">
              <a:rPr lang="en-US" smtClean="0"/>
              <a:t>‹#›</a:t>
            </a:fld>
            <a:endParaRPr lang="en-US" dirty="0"/>
          </a:p>
        </p:txBody>
      </p:sp>
      <p:sp>
        <p:nvSpPr>
          <p:cNvPr id="13" name="TextBox 12"/>
          <p:cNvSpPr txBox="1"/>
          <p:nvPr/>
        </p:nvSpPr>
        <p:spPr>
          <a:xfrm>
            <a:off x="4124325" y="6324600"/>
            <a:ext cx="4989513" cy="338554"/>
          </a:xfrm>
          <a:prstGeom prst="rect">
            <a:avLst/>
          </a:prstGeom>
          <a:solidFill>
            <a:srgbClr val="91A3BB"/>
          </a:solidFill>
          <a:ln>
            <a:solidFill>
              <a:schemeClr val="tx1"/>
            </a:solidFill>
          </a:ln>
        </p:spPr>
        <p:txBody>
          <a:bodyPr>
            <a:spAutoFit/>
          </a:bodyPr>
          <a:lstStyle/>
          <a:p>
            <a:pPr algn="r">
              <a:defRPr/>
            </a:pPr>
            <a:r>
              <a:rPr lang="en-US" sz="800" b="1" kern="1200" dirty="0" smtClean="0">
                <a:solidFill>
                  <a:schemeClr val="tx1"/>
                </a:solidFill>
                <a:effectLst/>
                <a:latin typeface="+mn-lt"/>
                <a:ea typeface="+mn-ea"/>
                <a:cs typeface="+mn-cs"/>
              </a:rPr>
              <a:t>Pennsylvania Child Protective Services Law: Module 4: Reporting and the Role of the Child Welfare Professional Transfer of Learning</a:t>
            </a:r>
            <a:endParaRPr lang="en-US" sz="800" dirty="0">
              <a:latin typeface="+mn-lt"/>
            </a:endParaRPr>
          </a:p>
        </p:txBody>
      </p:sp>
      <p:sp>
        <p:nvSpPr>
          <p:cNvPr id="15" name="TextBox 14"/>
          <p:cNvSpPr txBox="1"/>
          <p:nvPr/>
        </p:nvSpPr>
        <p:spPr bwMode="auto">
          <a:xfrm>
            <a:off x="14288" y="6324600"/>
            <a:ext cx="4024312" cy="246063"/>
          </a:xfrm>
          <a:prstGeom prst="rect">
            <a:avLst/>
          </a:prstGeom>
          <a:solidFill>
            <a:srgbClr val="91A3BB"/>
          </a:solidFill>
          <a:ln w="6350">
            <a:solidFill>
              <a:schemeClr val="tx1"/>
            </a:solidFill>
          </a:ln>
        </p:spPr>
        <p:txBody>
          <a:bodyPr>
            <a:spAutoFit/>
          </a:bodyPr>
          <a:lstStyle/>
          <a:p>
            <a:pPr eaLnBrk="0" hangingPunct="0">
              <a:defRPr/>
            </a:pPr>
            <a:r>
              <a:rPr lang="en-US" sz="1000" u="none" dirty="0" smtClean="0">
                <a:latin typeface="Georgia" pitchFamily="18" charset="0"/>
                <a:ea typeface="ＭＳ Ｐゴシック" pitchFamily="16" charset="-128"/>
                <a:cs typeface="+mn-cs"/>
              </a:rPr>
              <a:t>The Pennsylvania Child Welfare Resource Center</a:t>
            </a:r>
            <a:endParaRPr lang="en-US" sz="1000" u="none" dirty="0">
              <a:latin typeface="Georgia" pitchFamily="18" charset="0"/>
              <a:ea typeface="ＭＳ Ｐゴシック" pitchFamily="16" charset="-128"/>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txStyles>
    <p:titleStyle>
      <a:lvl1pPr algn="l" rtl="0" eaLnBrk="1" fontAlgn="base" hangingPunct="1">
        <a:spcBef>
          <a:spcPct val="0"/>
        </a:spcBef>
        <a:spcAft>
          <a:spcPct val="0"/>
        </a:spcAft>
        <a:defRPr sz="2700" b="1">
          <a:solidFill>
            <a:srgbClr val="948151"/>
          </a:solidFill>
          <a:latin typeface="+mj-lt"/>
          <a:ea typeface="+mj-ea"/>
          <a:cs typeface="+mj-cs"/>
        </a:defRPr>
      </a:lvl1pPr>
      <a:lvl2pPr algn="l" rtl="0" eaLnBrk="1" fontAlgn="base" hangingPunct="1">
        <a:spcBef>
          <a:spcPct val="0"/>
        </a:spcBef>
        <a:spcAft>
          <a:spcPct val="0"/>
        </a:spcAft>
        <a:defRPr sz="3000" b="1">
          <a:solidFill>
            <a:srgbClr val="948151"/>
          </a:solidFill>
          <a:latin typeface="Georgia" pitchFamily="16" charset="0"/>
          <a:ea typeface="Osaka" pitchFamily="16" charset="-128"/>
        </a:defRPr>
      </a:lvl2pPr>
      <a:lvl3pPr algn="l" rtl="0" eaLnBrk="1" fontAlgn="base" hangingPunct="1">
        <a:spcBef>
          <a:spcPct val="0"/>
        </a:spcBef>
        <a:spcAft>
          <a:spcPct val="0"/>
        </a:spcAft>
        <a:defRPr sz="3000" b="1">
          <a:solidFill>
            <a:srgbClr val="948151"/>
          </a:solidFill>
          <a:latin typeface="Georgia" pitchFamily="16" charset="0"/>
          <a:ea typeface="Osaka" pitchFamily="16" charset="-128"/>
        </a:defRPr>
      </a:lvl3pPr>
      <a:lvl4pPr algn="l" rtl="0" eaLnBrk="1" fontAlgn="base" hangingPunct="1">
        <a:spcBef>
          <a:spcPct val="0"/>
        </a:spcBef>
        <a:spcAft>
          <a:spcPct val="0"/>
        </a:spcAft>
        <a:defRPr sz="3000" b="1">
          <a:solidFill>
            <a:srgbClr val="948151"/>
          </a:solidFill>
          <a:latin typeface="Georgia" pitchFamily="16" charset="0"/>
          <a:ea typeface="Osaka" pitchFamily="16" charset="-128"/>
        </a:defRPr>
      </a:lvl4pPr>
      <a:lvl5pPr algn="l" rtl="0" eaLnBrk="1" fontAlgn="base" hangingPunct="1">
        <a:spcBef>
          <a:spcPct val="0"/>
        </a:spcBef>
        <a:spcAft>
          <a:spcPct val="0"/>
        </a:spcAft>
        <a:defRPr sz="3000" b="1">
          <a:solidFill>
            <a:srgbClr val="948151"/>
          </a:solidFill>
          <a:latin typeface="Georgia" pitchFamily="16" charset="0"/>
          <a:ea typeface="Osaka" pitchFamily="16" charset="-128"/>
        </a:defRPr>
      </a:lvl5pPr>
      <a:lvl6pPr marL="457200" algn="l" rtl="0" eaLnBrk="1" fontAlgn="base" hangingPunct="1">
        <a:spcBef>
          <a:spcPct val="0"/>
        </a:spcBef>
        <a:spcAft>
          <a:spcPct val="0"/>
        </a:spcAft>
        <a:defRPr sz="3600" b="1">
          <a:solidFill>
            <a:srgbClr val="948151"/>
          </a:solidFill>
          <a:latin typeface="Georgia" pitchFamily="16" charset="0"/>
          <a:ea typeface="Osaka" pitchFamily="16" charset="-128"/>
        </a:defRPr>
      </a:lvl6pPr>
      <a:lvl7pPr marL="914400" algn="l" rtl="0" eaLnBrk="1" fontAlgn="base" hangingPunct="1">
        <a:spcBef>
          <a:spcPct val="0"/>
        </a:spcBef>
        <a:spcAft>
          <a:spcPct val="0"/>
        </a:spcAft>
        <a:defRPr sz="3600" b="1">
          <a:solidFill>
            <a:srgbClr val="948151"/>
          </a:solidFill>
          <a:latin typeface="Georgia" pitchFamily="16" charset="0"/>
          <a:ea typeface="Osaka" pitchFamily="16" charset="-128"/>
        </a:defRPr>
      </a:lvl7pPr>
      <a:lvl8pPr marL="1371600" algn="l" rtl="0" eaLnBrk="1" fontAlgn="base" hangingPunct="1">
        <a:spcBef>
          <a:spcPct val="0"/>
        </a:spcBef>
        <a:spcAft>
          <a:spcPct val="0"/>
        </a:spcAft>
        <a:defRPr sz="3600" b="1">
          <a:solidFill>
            <a:srgbClr val="948151"/>
          </a:solidFill>
          <a:latin typeface="Georgia" pitchFamily="16" charset="0"/>
          <a:ea typeface="Osaka" pitchFamily="16" charset="-128"/>
        </a:defRPr>
      </a:lvl8pPr>
      <a:lvl9pPr marL="1828800" algn="l" rtl="0" eaLnBrk="1" fontAlgn="base" hangingPunct="1">
        <a:spcBef>
          <a:spcPct val="0"/>
        </a:spcBef>
        <a:spcAft>
          <a:spcPct val="0"/>
        </a:spcAft>
        <a:defRPr sz="3600" b="1">
          <a:solidFill>
            <a:srgbClr val="948151"/>
          </a:solidFill>
          <a:latin typeface="Georgia" pitchFamily="16" charset="0"/>
          <a:ea typeface="Osaka" pitchFamily="16" charset="-128"/>
        </a:defRPr>
      </a:lvl9pPr>
    </p:titleStyle>
    <p:bodyStyle>
      <a:lvl1pPr marL="342900" indent="-342900" algn="l" rtl="0" eaLnBrk="1" fontAlgn="base" hangingPunct="1">
        <a:spcBef>
          <a:spcPct val="20000"/>
        </a:spcBef>
        <a:spcAft>
          <a:spcPct val="0"/>
        </a:spcAft>
        <a:buChar char="•"/>
        <a:defRPr sz="25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300">
          <a:solidFill>
            <a:schemeClr val="tx1"/>
          </a:solidFill>
          <a:latin typeface="+mn-lt"/>
          <a:ea typeface="+mn-ea"/>
        </a:defRPr>
      </a:lvl2pPr>
      <a:lvl3pPr marL="1143000" indent="-228600" algn="l" rtl="0" eaLnBrk="1" fontAlgn="base" hangingPunct="1">
        <a:spcBef>
          <a:spcPct val="20000"/>
        </a:spcBef>
        <a:spcAft>
          <a:spcPct val="0"/>
        </a:spcAft>
        <a:buChar char="•"/>
        <a:defRPr sz="2100">
          <a:solidFill>
            <a:schemeClr val="tx1"/>
          </a:solidFill>
          <a:latin typeface="+mn-lt"/>
          <a:ea typeface="+mn-ea"/>
        </a:defRPr>
      </a:lvl3pPr>
      <a:lvl4pPr marL="1600200" indent="-228600" algn="l" rtl="0" eaLnBrk="1" fontAlgn="base" hangingPunct="1">
        <a:spcBef>
          <a:spcPct val="20000"/>
        </a:spcBef>
        <a:spcAft>
          <a:spcPct val="0"/>
        </a:spcAft>
        <a:buChar char="–"/>
        <a:defRPr sz="1900">
          <a:solidFill>
            <a:schemeClr val="tx1"/>
          </a:solidFill>
          <a:latin typeface="+mn-lt"/>
          <a:ea typeface="+mn-ea"/>
        </a:defRPr>
      </a:lvl4pPr>
      <a:lvl5pPr marL="2057400" indent="-228600" algn="l" rtl="0" eaLnBrk="1" fontAlgn="base" hangingPunct="1">
        <a:spcBef>
          <a:spcPct val="20000"/>
        </a:spcBef>
        <a:spcAft>
          <a:spcPct val="0"/>
        </a:spcAft>
        <a:buChar char="»"/>
        <a:defRPr>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wmf"/></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bigstockphoto.com/image-73158727/stock-photo-african-businesswoman-talking-on-telephone/download-preview"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www.bigstockphoto.com/image-914048/stock-photo-distressed/download-preview" TargetMode="Externa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982628"/>
            <a:ext cx="7772400" cy="979772"/>
          </a:xfrm>
        </p:spPr>
        <p:txBody>
          <a:bodyPr/>
          <a:lstStyle/>
          <a:p>
            <a:r>
              <a:rPr lang="en-US" dirty="0" smtClean="0"/>
              <a:t>Module 4: Reporting and the role of the child welfare professional </a:t>
            </a:r>
            <a:endParaRPr lang="en-US" dirty="0"/>
          </a:p>
        </p:txBody>
      </p:sp>
      <p:sp>
        <p:nvSpPr>
          <p:cNvPr id="3" name="Text Placeholder 2"/>
          <p:cNvSpPr>
            <a:spLocks noGrp="1"/>
          </p:cNvSpPr>
          <p:nvPr>
            <p:ph type="body" idx="1"/>
          </p:nvPr>
        </p:nvSpPr>
        <p:spPr>
          <a:xfrm>
            <a:off x="722313" y="4088488"/>
            <a:ext cx="7772400" cy="1016912"/>
          </a:xfrm>
        </p:spPr>
        <p:txBody>
          <a:bodyPr/>
          <a:lstStyle/>
          <a:p>
            <a:r>
              <a:rPr lang="en-US" sz="3600" dirty="0" smtClean="0"/>
              <a:t>Transfer of </a:t>
            </a:r>
            <a:r>
              <a:rPr lang="en-US" sz="3600" dirty="0" smtClean="0"/>
              <a:t>Learning Support Session</a:t>
            </a:r>
            <a:endParaRPr lang="en-US" sz="3600" dirty="0"/>
          </a:p>
        </p:txBody>
      </p:sp>
      <p:sp>
        <p:nvSpPr>
          <p:cNvPr id="4" name="TextBox 3"/>
          <p:cNvSpPr txBox="1"/>
          <p:nvPr/>
        </p:nvSpPr>
        <p:spPr>
          <a:xfrm>
            <a:off x="533400" y="1066800"/>
            <a:ext cx="7696200" cy="1569660"/>
          </a:xfrm>
          <a:prstGeom prst="rect">
            <a:avLst/>
          </a:prstGeom>
          <a:noFill/>
        </p:spPr>
        <p:txBody>
          <a:bodyPr wrap="square" rtlCol="0">
            <a:spAutoFit/>
          </a:bodyPr>
          <a:lstStyle/>
          <a:p>
            <a:r>
              <a:rPr lang="en-US" sz="3200" dirty="0" smtClean="0">
                <a:solidFill>
                  <a:schemeClr val="tx2">
                    <a:lumMod val="75000"/>
                  </a:schemeClr>
                </a:solidFill>
              </a:rPr>
              <a:t>Child Protective Services Law:</a:t>
            </a:r>
          </a:p>
          <a:p>
            <a:r>
              <a:rPr lang="en-US" sz="3200" dirty="0" smtClean="0">
                <a:solidFill>
                  <a:schemeClr val="tx2">
                    <a:lumMod val="75000"/>
                  </a:schemeClr>
                </a:solidFill>
              </a:rPr>
              <a:t>An Update for Child Welfare Professionals</a:t>
            </a:r>
          </a:p>
        </p:txBody>
      </p:sp>
      <p:sp>
        <p:nvSpPr>
          <p:cNvPr id="7" name="Slide Number Placeholder 6"/>
          <p:cNvSpPr>
            <a:spLocks noGrp="1" noChangeArrowheads="1"/>
          </p:cNvSpPr>
          <p:nvPr>
            <p:ph type="sldNum" sz="quarter" idx="4294967295"/>
          </p:nvPr>
        </p:nvSpPr>
        <p:spPr bwMode="auto">
          <a:xfrm>
            <a:off x="8126412" y="6669741"/>
            <a:ext cx="1017588" cy="18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b="1">
                <a:latin typeface="+mn-lt"/>
                <a:ea typeface="+mn-ea"/>
              </a:defRPr>
            </a:lvl1pPr>
          </a:lstStyle>
          <a:p>
            <a:fld id="{6C4E0A26-FDF1-444B-AA20-3BC55664AF68}" type="slidenum">
              <a:rPr lang="en-US" smtClean="0"/>
              <a:t>1</a:t>
            </a:fld>
            <a:endParaRPr lang="en-US" dirty="0"/>
          </a:p>
        </p:txBody>
      </p:sp>
    </p:spTree>
    <p:extLst>
      <p:ext uri="{BB962C8B-B14F-4D97-AF65-F5344CB8AC3E}">
        <p14:creationId xmlns:p14="http://schemas.microsoft.com/office/powerpoint/2010/main" val="38618571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7" y="1160929"/>
            <a:ext cx="8229600" cy="591671"/>
          </a:xfrm>
        </p:spPr>
        <p:txBody>
          <a:bodyPr/>
          <a:lstStyle/>
          <a:p>
            <a:r>
              <a:rPr lang="en-US" dirty="0" smtClean="0"/>
              <a:t>Alleged Child Abuse in Another State:</a:t>
            </a:r>
            <a:br>
              <a:rPr lang="en-US" dirty="0" smtClean="0"/>
            </a:br>
            <a:r>
              <a:rPr lang="en-US" dirty="0" smtClean="0"/>
              <a:t>Victim Child and Alleged Perpetrator Both Live in Pennsylvania</a:t>
            </a:r>
            <a:endParaRPr lang="en-US" dirty="0"/>
          </a:p>
        </p:txBody>
      </p:sp>
      <p:sp>
        <p:nvSpPr>
          <p:cNvPr id="4" name="Content Placeholder 3"/>
          <p:cNvSpPr>
            <a:spLocks noGrp="1"/>
          </p:cNvSpPr>
          <p:nvPr>
            <p:ph idx="1"/>
          </p:nvPr>
        </p:nvSpPr>
        <p:spPr/>
        <p:txBody>
          <a:bodyPr/>
          <a:lstStyle/>
          <a:p>
            <a:endParaRPr lang="en-US"/>
          </a:p>
        </p:txBody>
      </p:sp>
      <p:graphicFrame>
        <p:nvGraphicFramePr>
          <p:cNvPr id="6" name="Diagram 5"/>
          <p:cNvGraphicFramePr/>
          <p:nvPr>
            <p:extLst>
              <p:ext uri="{D42A27DB-BD31-4B8C-83A1-F6EECF244321}">
                <p14:modId xmlns:p14="http://schemas.microsoft.com/office/powerpoint/2010/main" val="1764415896"/>
              </p:ext>
            </p:extLst>
          </p:nvPr>
        </p:nvGraphicFramePr>
        <p:xfrm>
          <a:off x="152400" y="990600"/>
          <a:ext cx="88392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noChangeArrowheads="1"/>
          </p:cNvSpPr>
          <p:nvPr>
            <p:ph type="sldNum" sz="quarter" idx="4294967295"/>
          </p:nvPr>
        </p:nvSpPr>
        <p:spPr bwMode="auto">
          <a:xfrm>
            <a:off x="8126412" y="6669741"/>
            <a:ext cx="1017588" cy="18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b="1">
                <a:latin typeface="+mn-lt"/>
                <a:ea typeface="+mn-ea"/>
              </a:defRPr>
            </a:lvl1pPr>
          </a:lstStyle>
          <a:p>
            <a:fld id="{6C4E0A26-FDF1-444B-AA20-3BC55664AF68}" type="slidenum">
              <a:rPr lang="en-US" smtClean="0"/>
              <a:t>10</a:t>
            </a:fld>
            <a:endParaRPr lang="en-US" dirty="0"/>
          </a:p>
        </p:txBody>
      </p:sp>
    </p:spTree>
    <p:extLst>
      <p:ext uri="{BB962C8B-B14F-4D97-AF65-F5344CB8AC3E}">
        <p14:creationId xmlns:p14="http://schemas.microsoft.com/office/powerpoint/2010/main" val="253722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graphicEl>
                                              <a:dgm id="{7545E58B-49A0-42CA-A61D-4AD5BA6FD56F}"/>
                                            </p:graphicEl>
                                          </p:spTgt>
                                        </p:tgtEl>
                                        <p:attrNameLst>
                                          <p:attrName>style.visibility</p:attrName>
                                        </p:attrNameLst>
                                      </p:cBhvr>
                                      <p:to>
                                        <p:strVal val="visible"/>
                                      </p:to>
                                    </p:set>
                                    <p:animEffect transition="in" filter="fade">
                                      <p:cBhvr>
                                        <p:cTn id="7" dur="1000"/>
                                        <p:tgtEl>
                                          <p:spTgt spid="6">
                                            <p:graphicEl>
                                              <a:dgm id="{7545E58B-49A0-42CA-A61D-4AD5BA6FD56F}"/>
                                            </p:graphicEl>
                                          </p:spTgt>
                                        </p:tgtEl>
                                      </p:cBhvr>
                                    </p:animEffect>
                                    <p:anim calcmode="lin" valueType="num">
                                      <p:cBhvr>
                                        <p:cTn id="8" dur="1000" fill="hold"/>
                                        <p:tgtEl>
                                          <p:spTgt spid="6">
                                            <p:graphicEl>
                                              <a:dgm id="{7545E58B-49A0-42CA-A61D-4AD5BA6FD56F}"/>
                                            </p:graphicEl>
                                          </p:spTgt>
                                        </p:tgtEl>
                                        <p:attrNameLst>
                                          <p:attrName>ppt_x</p:attrName>
                                        </p:attrNameLst>
                                      </p:cBhvr>
                                      <p:tavLst>
                                        <p:tav tm="0">
                                          <p:val>
                                            <p:strVal val="#ppt_x"/>
                                          </p:val>
                                        </p:tav>
                                        <p:tav tm="100000">
                                          <p:val>
                                            <p:strVal val="#ppt_x"/>
                                          </p:val>
                                        </p:tav>
                                      </p:tavLst>
                                    </p:anim>
                                    <p:anim calcmode="lin" valueType="num">
                                      <p:cBhvr>
                                        <p:cTn id="9" dur="1000" fill="hold"/>
                                        <p:tgtEl>
                                          <p:spTgt spid="6">
                                            <p:graphicEl>
                                              <a:dgm id="{7545E58B-49A0-42CA-A61D-4AD5BA6FD56F}"/>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CEA942D9-1449-4B0C-824B-3E8909680806}"/>
                                            </p:graphicEl>
                                          </p:spTgt>
                                        </p:tgtEl>
                                        <p:attrNameLst>
                                          <p:attrName>style.visibility</p:attrName>
                                        </p:attrNameLst>
                                      </p:cBhvr>
                                      <p:to>
                                        <p:strVal val="visible"/>
                                      </p:to>
                                    </p:set>
                                    <p:animEffect transition="in" filter="fade">
                                      <p:cBhvr>
                                        <p:cTn id="14" dur="1000"/>
                                        <p:tgtEl>
                                          <p:spTgt spid="6">
                                            <p:graphicEl>
                                              <a:dgm id="{CEA942D9-1449-4B0C-824B-3E8909680806}"/>
                                            </p:graphicEl>
                                          </p:spTgt>
                                        </p:tgtEl>
                                      </p:cBhvr>
                                    </p:animEffect>
                                    <p:anim calcmode="lin" valueType="num">
                                      <p:cBhvr>
                                        <p:cTn id="15" dur="1000" fill="hold"/>
                                        <p:tgtEl>
                                          <p:spTgt spid="6">
                                            <p:graphicEl>
                                              <a:dgm id="{CEA942D9-1449-4B0C-824B-3E8909680806}"/>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CEA942D9-1449-4B0C-824B-3E8909680806}"/>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graphicEl>
                                              <a:dgm id="{0EF7FC28-C85F-46D0-8F9C-1DB5FE6848B4}"/>
                                            </p:graphicEl>
                                          </p:spTgt>
                                        </p:tgtEl>
                                        <p:attrNameLst>
                                          <p:attrName>style.visibility</p:attrName>
                                        </p:attrNameLst>
                                      </p:cBhvr>
                                      <p:to>
                                        <p:strVal val="visible"/>
                                      </p:to>
                                    </p:set>
                                    <p:animEffect transition="in" filter="fade">
                                      <p:cBhvr>
                                        <p:cTn id="21" dur="1000"/>
                                        <p:tgtEl>
                                          <p:spTgt spid="6">
                                            <p:graphicEl>
                                              <a:dgm id="{0EF7FC28-C85F-46D0-8F9C-1DB5FE6848B4}"/>
                                            </p:graphicEl>
                                          </p:spTgt>
                                        </p:tgtEl>
                                      </p:cBhvr>
                                    </p:animEffect>
                                    <p:anim calcmode="lin" valueType="num">
                                      <p:cBhvr>
                                        <p:cTn id="22" dur="1000" fill="hold"/>
                                        <p:tgtEl>
                                          <p:spTgt spid="6">
                                            <p:graphicEl>
                                              <a:dgm id="{0EF7FC28-C85F-46D0-8F9C-1DB5FE6848B4}"/>
                                            </p:graphicEl>
                                          </p:spTgt>
                                        </p:tgtEl>
                                        <p:attrNameLst>
                                          <p:attrName>ppt_x</p:attrName>
                                        </p:attrNameLst>
                                      </p:cBhvr>
                                      <p:tavLst>
                                        <p:tav tm="0">
                                          <p:val>
                                            <p:strVal val="#ppt_x"/>
                                          </p:val>
                                        </p:tav>
                                        <p:tav tm="100000">
                                          <p:val>
                                            <p:strVal val="#ppt_x"/>
                                          </p:val>
                                        </p:tav>
                                      </p:tavLst>
                                    </p:anim>
                                    <p:anim calcmode="lin" valueType="num">
                                      <p:cBhvr>
                                        <p:cTn id="23" dur="1000" fill="hold"/>
                                        <p:tgtEl>
                                          <p:spTgt spid="6">
                                            <p:graphicEl>
                                              <a:dgm id="{0EF7FC28-C85F-46D0-8F9C-1DB5FE6848B4}"/>
                                            </p:graphic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graphicEl>
                                              <a:dgm id="{987BE4AB-4AD9-4ACA-8FE4-60EDA7FD3277}"/>
                                            </p:graphicEl>
                                          </p:spTgt>
                                        </p:tgtEl>
                                        <p:attrNameLst>
                                          <p:attrName>style.visibility</p:attrName>
                                        </p:attrNameLst>
                                      </p:cBhvr>
                                      <p:to>
                                        <p:strVal val="visible"/>
                                      </p:to>
                                    </p:set>
                                    <p:animEffect transition="in" filter="fade">
                                      <p:cBhvr>
                                        <p:cTn id="26" dur="1000"/>
                                        <p:tgtEl>
                                          <p:spTgt spid="6">
                                            <p:graphicEl>
                                              <a:dgm id="{987BE4AB-4AD9-4ACA-8FE4-60EDA7FD3277}"/>
                                            </p:graphicEl>
                                          </p:spTgt>
                                        </p:tgtEl>
                                      </p:cBhvr>
                                    </p:animEffect>
                                    <p:anim calcmode="lin" valueType="num">
                                      <p:cBhvr>
                                        <p:cTn id="27" dur="1000" fill="hold"/>
                                        <p:tgtEl>
                                          <p:spTgt spid="6">
                                            <p:graphicEl>
                                              <a:dgm id="{987BE4AB-4AD9-4ACA-8FE4-60EDA7FD3277}"/>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987BE4AB-4AD9-4ACA-8FE4-60EDA7FD3277}"/>
                                            </p:graphic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graphicEl>
                                              <a:dgm id="{680433A2-E4FD-4FDF-9F8F-2899DCE00572}"/>
                                            </p:graphicEl>
                                          </p:spTgt>
                                        </p:tgtEl>
                                        <p:attrNameLst>
                                          <p:attrName>style.visibility</p:attrName>
                                        </p:attrNameLst>
                                      </p:cBhvr>
                                      <p:to>
                                        <p:strVal val="visible"/>
                                      </p:to>
                                    </p:set>
                                    <p:animEffect transition="in" filter="fade">
                                      <p:cBhvr>
                                        <p:cTn id="33" dur="1000"/>
                                        <p:tgtEl>
                                          <p:spTgt spid="6">
                                            <p:graphicEl>
                                              <a:dgm id="{680433A2-E4FD-4FDF-9F8F-2899DCE00572}"/>
                                            </p:graphicEl>
                                          </p:spTgt>
                                        </p:tgtEl>
                                      </p:cBhvr>
                                    </p:animEffect>
                                    <p:anim calcmode="lin" valueType="num">
                                      <p:cBhvr>
                                        <p:cTn id="34" dur="1000" fill="hold"/>
                                        <p:tgtEl>
                                          <p:spTgt spid="6">
                                            <p:graphicEl>
                                              <a:dgm id="{680433A2-E4FD-4FDF-9F8F-2899DCE00572}"/>
                                            </p:graphicEl>
                                          </p:spTgt>
                                        </p:tgtEl>
                                        <p:attrNameLst>
                                          <p:attrName>ppt_x</p:attrName>
                                        </p:attrNameLst>
                                      </p:cBhvr>
                                      <p:tavLst>
                                        <p:tav tm="0">
                                          <p:val>
                                            <p:strVal val="#ppt_x"/>
                                          </p:val>
                                        </p:tav>
                                        <p:tav tm="100000">
                                          <p:val>
                                            <p:strVal val="#ppt_x"/>
                                          </p:val>
                                        </p:tav>
                                      </p:tavLst>
                                    </p:anim>
                                    <p:anim calcmode="lin" valueType="num">
                                      <p:cBhvr>
                                        <p:cTn id="35" dur="1000" fill="hold"/>
                                        <p:tgtEl>
                                          <p:spTgt spid="6">
                                            <p:graphicEl>
                                              <a:dgm id="{680433A2-E4FD-4FDF-9F8F-2899DCE00572}"/>
                                            </p:graphic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6">
                                            <p:graphicEl>
                                              <a:dgm id="{953A2822-AAE1-4F5E-92C4-BC2DCBEA5A90}"/>
                                            </p:graphicEl>
                                          </p:spTgt>
                                        </p:tgtEl>
                                        <p:attrNameLst>
                                          <p:attrName>style.visibility</p:attrName>
                                        </p:attrNameLst>
                                      </p:cBhvr>
                                      <p:to>
                                        <p:strVal val="visible"/>
                                      </p:to>
                                    </p:set>
                                    <p:animEffect transition="in" filter="fade">
                                      <p:cBhvr>
                                        <p:cTn id="40" dur="1000"/>
                                        <p:tgtEl>
                                          <p:spTgt spid="6">
                                            <p:graphicEl>
                                              <a:dgm id="{953A2822-AAE1-4F5E-92C4-BC2DCBEA5A90}"/>
                                            </p:graphicEl>
                                          </p:spTgt>
                                        </p:tgtEl>
                                      </p:cBhvr>
                                    </p:animEffect>
                                    <p:anim calcmode="lin" valueType="num">
                                      <p:cBhvr>
                                        <p:cTn id="41" dur="1000" fill="hold"/>
                                        <p:tgtEl>
                                          <p:spTgt spid="6">
                                            <p:graphicEl>
                                              <a:dgm id="{953A2822-AAE1-4F5E-92C4-BC2DCBEA5A90}"/>
                                            </p:graphicEl>
                                          </p:spTgt>
                                        </p:tgtEl>
                                        <p:attrNameLst>
                                          <p:attrName>ppt_x</p:attrName>
                                        </p:attrNameLst>
                                      </p:cBhvr>
                                      <p:tavLst>
                                        <p:tav tm="0">
                                          <p:val>
                                            <p:strVal val="#ppt_x"/>
                                          </p:val>
                                        </p:tav>
                                        <p:tav tm="100000">
                                          <p:val>
                                            <p:strVal val="#ppt_x"/>
                                          </p:val>
                                        </p:tav>
                                      </p:tavLst>
                                    </p:anim>
                                    <p:anim calcmode="lin" valueType="num">
                                      <p:cBhvr>
                                        <p:cTn id="42" dur="1000" fill="hold"/>
                                        <p:tgtEl>
                                          <p:spTgt spid="6">
                                            <p:graphicEl>
                                              <a:dgm id="{953A2822-AAE1-4F5E-92C4-BC2DCBEA5A90}"/>
                                            </p:graphic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6">
                                            <p:graphicEl>
                                              <a:dgm id="{E82082A9-051D-4226-BC46-AC5FC5609F63}"/>
                                            </p:graphicEl>
                                          </p:spTgt>
                                        </p:tgtEl>
                                        <p:attrNameLst>
                                          <p:attrName>style.visibility</p:attrName>
                                        </p:attrNameLst>
                                      </p:cBhvr>
                                      <p:to>
                                        <p:strVal val="visible"/>
                                      </p:to>
                                    </p:set>
                                    <p:animEffect transition="in" filter="fade">
                                      <p:cBhvr>
                                        <p:cTn id="45" dur="1000"/>
                                        <p:tgtEl>
                                          <p:spTgt spid="6">
                                            <p:graphicEl>
                                              <a:dgm id="{E82082A9-051D-4226-BC46-AC5FC5609F63}"/>
                                            </p:graphicEl>
                                          </p:spTgt>
                                        </p:tgtEl>
                                      </p:cBhvr>
                                    </p:animEffect>
                                    <p:anim calcmode="lin" valueType="num">
                                      <p:cBhvr>
                                        <p:cTn id="46" dur="1000" fill="hold"/>
                                        <p:tgtEl>
                                          <p:spTgt spid="6">
                                            <p:graphicEl>
                                              <a:dgm id="{E82082A9-051D-4226-BC46-AC5FC5609F63}"/>
                                            </p:graphicEl>
                                          </p:spTgt>
                                        </p:tgtEl>
                                        <p:attrNameLst>
                                          <p:attrName>ppt_x</p:attrName>
                                        </p:attrNameLst>
                                      </p:cBhvr>
                                      <p:tavLst>
                                        <p:tav tm="0">
                                          <p:val>
                                            <p:strVal val="#ppt_x"/>
                                          </p:val>
                                        </p:tav>
                                        <p:tav tm="100000">
                                          <p:val>
                                            <p:strVal val="#ppt_x"/>
                                          </p:val>
                                        </p:tav>
                                      </p:tavLst>
                                    </p:anim>
                                    <p:anim calcmode="lin" valueType="num">
                                      <p:cBhvr>
                                        <p:cTn id="47" dur="1000" fill="hold"/>
                                        <p:tgtEl>
                                          <p:spTgt spid="6">
                                            <p:graphicEl>
                                              <a:dgm id="{E82082A9-051D-4226-BC46-AC5FC5609F63}"/>
                                            </p:graphic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6">
                                            <p:graphicEl>
                                              <a:dgm id="{C5FD695B-DDDD-4611-9B6D-F03399FA3F5B}"/>
                                            </p:graphicEl>
                                          </p:spTgt>
                                        </p:tgtEl>
                                        <p:attrNameLst>
                                          <p:attrName>style.visibility</p:attrName>
                                        </p:attrNameLst>
                                      </p:cBhvr>
                                      <p:to>
                                        <p:strVal val="visible"/>
                                      </p:to>
                                    </p:set>
                                    <p:animEffect transition="in" filter="fade">
                                      <p:cBhvr>
                                        <p:cTn id="52" dur="1000"/>
                                        <p:tgtEl>
                                          <p:spTgt spid="6">
                                            <p:graphicEl>
                                              <a:dgm id="{C5FD695B-DDDD-4611-9B6D-F03399FA3F5B}"/>
                                            </p:graphicEl>
                                          </p:spTgt>
                                        </p:tgtEl>
                                      </p:cBhvr>
                                    </p:animEffect>
                                    <p:anim calcmode="lin" valueType="num">
                                      <p:cBhvr>
                                        <p:cTn id="53" dur="1000" fill="hold"/>
                                        <p:tgtEl>
                                          <p:spTgt spid="6">
                                            <p:graphicEl>
                                              <a:dgm id="{C5FD695B-DDDD-4611-9B6D-F03399FA3F5B}"/>
                                            </p:graphicEl>
                                          </p:spTgt>
                                        </p:tgtEl>
                                        <p:attrNameLst>
                                          <p:attrName>ppt_x</p:attrName>
                                        </p:attrNameLst>
                                      </p:cBhvr>
                                      <p:tavLst>
                                        <p:tav tm="0">
                                          <p:val>
                                            <p:strVal val="#ppt_x"/>
                                          </p:val>
                                        </p:tav>
                                        <p:tav tm="100000">
                                          <p:val>
                                            <p:strVal val="#ppt_x"/>
                                          </p:val>
                                        </p:tav>
                                      </p:tavLst>
                                    </p:anim>
                                    <p:anim calcmode="lin" valueType="num">
                                      <p:cBhvr>
                                        <p:cTn id="54" dur="1000" fill="hold"/>
                                        <p:tgtEl>
                                          <p:spTgt spid="6">
                                            <p:graphicEl>
                                              <a:dgm id="{C5FD695B-DDDD-4611-9B6D-F03399FA3F5B}"/>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Child Welfare Professional’s Responsibility</a:t>
            </a:r>
            <a:endParaRPr lang="en-US" dirty="0"/>
          </a:p>
        </p:txBody>
      </p:sp>
      <p:sp>
        <p:nvSpPr>
          <p:cNvPr id="3" name="Content Placeholder 2"/>
          <p:cNvSpPr>
            <a:spLocks noGrp="1"/>
          </p:cNvSpPr>
          <p:nvPr>
            <p:ph idx="1"/>
          </p:nvPr>
        </p:nvSpPr>
        <p:spPr/>
        <p:txBody>
          <a:bodyPr/>
          <a:lstStyle/>
          <a:p>
            <a:r>
              <a:rPr lang="en-US" smtClean="0"/>
              <a:t>The Pennsylvania child welfare professional must communicate with the other state’s child protective services agency to see if they can or will investigate.</a:t>
            </a:r>
          </a:p>
          <a:p>
            <a:r>
              <a:rPr lang="en-US" smtClean="0"/>
              <a:t>If the other state’s agency cannot or will not investigate, the CCYA will assume responsibility for the investigation.</a:t>
            </a:r>
            <a:endParaRPr lang="en-US" dirty="0"/>
          </a:p>
        </p:txBody>
      </p:sp>
      <p:sp>
        <p:nvSpPr>
          <p:cNvPr id="6" name="Rectangle 6"/>
          <p:cNvSpPr>
            <a:spLocks noGrp="1" noChangeArrowheads="1"/>
          </p:cNvSpPr>
          <p:nvPr>
            <p:ph type="sldNum" sz="quarter" idx="4294967295"/>
          </p:nvPr>
        </p:nvSpPr>
        <p:spPr bwMode="auto">
          <a:xfrm>
            <a:off x="8126412" y="6669741"/>
            <a:ext cx="1017588" cy="18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b="1">
                <a:latin typeface="+mn-lt"/>
                <a:ea typeface="+mn-ea"/>
              </a:defRPr>
            </a:lvl1pPr>
          </a:lstStyle>
          <a:p>
            <a:fld id="{6C4E0A26-FDF1-444B-AA20-3BC55664AF68}" type="slidenum">
              <a:rPr lang="en-US" smtClean="0"/>
              <a:t>11</a:t>
            </a:fld>
            <a:endParaRPr lang="en-US" dirty="0"/>
          </a:p>
        </p:txBody>
      </p:sp>
    </p:spTree>
    <p:extLst>
      <p:ext uri="{BB962C8B-B14F-4D97-AF65-F5344CB8AC3E}">
        <p14:creationId xmlns:p14="http://schemas.microsoft.com/office/powerpoint/2010/main" val="35196024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7" y="1084729"/>
            <a:ext cx="8229600" cy="591671"/>
          </a:xfrm>
        </p:spPr>
        <p:txBody>
          <a:bodyPr/>
          <a:lstStyle/>
          <a:p>
            <a:r>
              <a:rPr lang="en-US" dirty="0" smtClean="0"/>
              <a:t>Alleged Child Abuse in Another State:</a:t>
            </a:r>
            <a:br>
              <a:rPr lang="en-US" dirty="0" smtClean="0"/>
            </a:br>
            <a:r>
              <a:rPr lang="en-US" dirty="0" smtClean="0"/>
              <a:t>Only Alleged Perpetrator Lives in Pennsylvania</a:t>
            </a:r>
            <a:endParaRPr lang="en-US" dirty="0"/>
          </a:p>
        </p:txBody>
      </p:sp>
      <p:sp>
        <p:nvSpPr>
          <p:cNvPr id="6" name="Content Placeholder 5"/>
          <p:cNvSpPr>
            <a:spLocks noGrp="1"/>
          </p:cNvSpPr>
          <p:nvPr>
            <p:ph idx="1"/>
          </p:nvPr>
        </p:nvSpPr>
        <p:spPr/>
        <p:txBody>
          <a:bodyPr/>
          <a:lstStyle/>
          <a:p>
            <a:endParaRPr lang="en-US"/>
          </a:p>
        </p:txBody>
      </p:sp>
      <p:graphicFrame>
        <p:nvGraphicFramePr>
          <p:cNvPr id="4" name="Diagram 3"/>
          <p:cNvGraphicFramePr/>
          <p:nvPr>
            <p:extLst>
              <p:ext uri="{D42A27DB-BD31-4B8C-83A1-F6EECF244321}">
                <p14:modId xmlns:p14="http://schemas.microsoft.com/office/powerpoint/2010/main" val="1426295231"/>
              </p:ext>
            </p:extLst>
          </p:nvPr>
        </p:nvGraphicFramePr>
        <p:xfrm>
          <a:off x="304800" y="914400"/>
          <a:ext cx="8734270" cy="61022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noChangeArrowheads="1"/>
          </p:cNvSpPr>
          <p:nvPr>
            <p:ph type="sldNum" sz="quarter" idx="4294967295"/>
          </p:nvPr>
        </p:nvSpPr>
        <p:spPr bwMode="auto">
          <a:xfrm>
            <a:off x="8126412" y="6669741"/>
            <a:ext cx="1017588" cy="18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b="1">
                <a:latin typeface="+mn-lt"/>
                <a:ea typeface="+mn-ea"/>
              </a:defRPr>
            </a:lvl1pPr>
          </a:lstStyle>
          <a:p>
            <a:fld id="{6C4E0A26-FDF1-444B-AA20-3BC55664AF68}" type="slidenum">
              <a:rPr lang="en-US" smtClean="0"/>
              <a:t>12</a:t>
            </a:fld>
            <a:endParaRPr lang="en-US" dirty="0"/>
          </a:p>
        </p:txBody>
      </p:sp>
    </p:spTree>
    <p:extLst>
      <p:ext uri="{BB962C8B-B14F-4D97-AF65-F5344CB8AC3E}">
        <p14:creationId xmlns:p14="http://schemas.microsoft.com/office/powerpoint/2010/main" val="3520881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7545E58B-49A0-42CA-A61D-4AD5BA6FD56F}"/>
                                            </p:graphicEl>
                                          </p:spTgt>
                                        </p:tgtEl>
                                        <p:attrNameLst>
                                          <p:attrName>style.visibility</p:attrName>
                                        </p:attrNameLst>
                                      </p:cBhvr>
                                      <p:to>
                                        <p:strVal val="visible"/>
                                      </p:to>
                                    </p:set>
                                    <p:animEffect transition="in" filter="fade">
                                      <p:cBhvr>
                                        <p:cTn id="7" dur="1000"/>
                                        <p:tgtEl>
                                          <p:spTgt spid="4">
                                            <p:graphicEl>
                                              <a:dgm id="{7545E58B-49A0-42CA-A61D-4AD5BA6FD56F}"/>
                                            </p:graphicEl>
                                          </p:spTgt>
                                        </p:tgtEl>
                                      </p:cBhvr>
                                    </p:animEffect>
                                    <p:anim calcmode="lin" valueType="num">
                                      <p:cBhvr>
                                        <p:cTn id="8" dur="1000" fill="hold"/>
                                        <p:tgtEl>
                                          <p:spTgt spid="4">
                                            <p:graphicEl>
                                              <a:dgm id="{7545E58B-49A0-42CA-A61D-4AD5BA6FD56F}"/>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7545E58B-49A0-42CA-A61D-4AD5BA6FD56F}"/>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CEA942D9-1449-4B0C-824B-3E8909680806}"/>
                                            </p:graphicEl>
                                          </p:spTgt>
                                        </p:tgtEl>
                                        <p:attrNameLst>
                                          <p:attrName>style.visibility</p:attrName>
                                        </p:attrNameLst>
                                      </p:cBhvr>
                                      <p:to>
                                        <p:strVal val="visible"/>
                                      </p:to>
                                    </p:set>
                                    <p:animEffect transition="in" filter="fade">
                                      <p:cBhvr>
                                        <p:cTn id="14" dur="1000"/>
                                        <p:tgtEl>
                                          <p:spTgt spid="4">
                                            <p:graphicEl>
                                              <a:dgm id="{CEA942D9-1449-4B0C-824B-3E8909680806}"/>
                                            </p:graphicEl>
                                          </p:spTgt>
                                        </p:tgtEl>
                                      </p:cBhvr>
                                    </p:animEffect>
                                    <p:anim calcmode="lin" valueType="num">
                                      <p:cBhvr>
                                        <p:cTn id="15" dur="1000" fill="hold"/>
                                        <p:tgtEl>
                                          <p:spTgt spid="4">
                                            <p:graphicEl>
                                              <a:dgm id="{CEA942D9-1449-4B0C-824B-3E8909680806}"/>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CEA942D9-1449-4B0C-824B-3E8909680806}"/>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graphicEl>
                                              <a:dgm id="{0EF7FC28-C85F-46D0-8F9C-1DB5FE6848B4}"/>
                                            </p:graphicEl>
                                          </p:spTgt>
                                        </p:tgtEl>
                                        <p:attrNameLst>
                                          <p:attrName>style.visibility</p:attrName>
                                        </p:attrNameLst>
                                      </p:cBhvr>
                                      <p:to>
                                        <p:strVal val="visible"/>
                                      </p:to>
                                    </p:set>
                                    <p:animEffect transition="in" filter="fade">
                                      <p:cBhvr>
                                        <p:cTn id="21" dur="1000"/>
                                        <p:tgtEl>
                                          <p:spTgt spid="4">
                                            <p:graphicEl>
                                              <a:dgm id="{0EF7FC28-C85F-46D0-8F9C-1DB5FE6848B4}"/>
                                            </p:graphicEl>
                                          </p:spTgt>
                                        </p:tgtEl>
                                      </p:cBhvr>
                                    </p:animEffect>
                                    <p:anim calcmode="lin" valueType="num">
                                      <p:cBhvr>
                                        <p:cTn id="22" dur="1000" fill="hold"/>
                                        <p:tgtEl>
                                          <p:spTgt spid="4">
                                            <p:graphicEl>
                                              <a:dgm id="{0EF7FC28-C85F-46D0-8F9C-1DB5FE6848B4}"/>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0EF7FC28-C85F-46D0-8F9C-1DB5FE6848B4}"/>
                                            </p:graphic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
                                            <p:graphicEl>
                                              <a:dgm id="{987BE4AB-4AD9-4ACA-8FE4-60EDA7FD3277}"/>
                                            </p:graphicEl>
                                          </p:spTgt>
                                        </p:tgtEl>
                                        <p:attrNameLst>
                                          <p:attrName>style.visibility</p:attrName>
                                        </p:attrNameLst>
                                      </p:cBhvr>
                                      <p:to>
                                        <p:strVal val="visible"/>
                                      </p:to>
                                    </p:set>
                                    <p:animEffect transition="in" filter="fade">
                                      <p:cBhvr>
                                        <p:cTn id="26" dur="1000"/>
                                        <p:tgtEl>
                                          <p:spTgt spid="4">
                                            <p:graphicEl>
                                              <a:dgm id="{987BE4AB-4AD9-4ACA-8FE4-60EDA7FD3277}"/>
                                            </p:graphicEl>
                                          </p:spTgt>
                                        </p:tgtEl>
                                      </p:cBhvr>
                                    </p:animEffect>
                                    <p:anim calcmode="lin" valueType="num">
                                      <p:cBhvr>
                                        <p:cTn id="27" dur="1000" fill="hold"/>
                                        <p:tgtEl>
                                          <p:spTgt spid="4">
                                            <p:graphicEl>
                                              <a:dgm id="{987BE4AB-4AD9-4ACA-8FE4-60EDA7FD3277}"/>
                                            </p:graphicEl>
                                          </p:spTgt>
                                        </p:tgtEl>
                                        <p:attrNameLst>
                                          <p:attrName>ppt_x</p:attrName>
                                        </p:attrNameLst>
                                      </p:cBhvr>
                                      <p:tavLst>
                                        <p:tav tm="0">
                                          <p:val>
                                            <p:strVal val="#ppt_x"/>
                                          </p:val>
                                        </p:tav>
                                        <p:tav tm="100000">
                                          <p:val>
                                            <p:strVal val="#ppt_x"/>
                                          </p:val>
                                        </p:tav>
                                      </p:tavLst>
                                    </p:anim>
                                    <p:anim calcmode="lin" valueType="num">
                                      <p:cBhvr>
                                        <p:cTn id="28" dur="1000" fill="hold"/>
                                        <p:tgtEl>
                                          <p:spTgt spid="4">
                                            <p:graphicEl>
                                              <a:dgm id="{987BE4AB-4AD9-4ACA-8FE4-60EDA7FD3277}"/>
                                            </p:graphic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graphicEl>
                                              <a:dgm id="{680433A2-E4FD-4FDF-9F8F-2899DCE00572}"/>
                                            </p:graphicEl>
                                          </p:spTgt>
                                        </p:tgtEl>
                                        <p:attrNameLst>
                                          <p:attrName>style.visibility</p:attrName>
                                        </p:attrNameLst>
                                      </p:cBhvr>
                                      <p:to>
                                        <p:strVal val="visible"/>
                                      </p:to>
                                    </p:set>
                                    <p:animEffect transition="in" filter="fade">
                                      <p:cBhvr>
                                        <p:cTn id="33" dur="1000"/>
                                        <p:tgtEl>
                                          <p:spTgt spid="4">
                                            <p:graphicEl>
                                              <a:dgm id="{680433A2-E4FD-4FDF-9F8F-2899DCE00572}"/>
                                            </p:graphicEl>
                                          </p:spTgt>
                                        </p:tgtEl>
                                      </p:cBhvr>
                                    </p:animEffect>
                                    <p:anim calcmode="lin" valueType="num">
                                      <p:cBhvr>
                                        <p:cTn id="34" dur="1000" fill="hold"/>
                                        <p:tgtEl>
                                          <p:spTgt spid="4">
                                            <p:graphicEl>
                                              <a:dgm id="{680433A2-E4FD-4FDF-9F8F-2899DCE00572}"/>
                                            </p:graphicEl>
                                          </p:spTgt>
                                        </p:tgtEl>
                                        <p:attrNameLst>
                                          <p:attrName>ppt_x</p:attrName>
                                        </p:attrNameLst>
                                      </p:cBhvr>
                                      <p:tavLst>
                                        <p:tav tm="0">
                                          <p:val>
                                            <p:strVal val="#ppt_x"/>
                                          </p:val>
                                        </p:tav>
                                        <p:tav tm="100000">
                                          <p:val>
                                            <p:strVal val="#ppt_x"/>
                                          </p:val>
                                        </p:tav>
                                      </p:tavLst>
                                    </p:anim>
                                    <p:anim calcmode="lin" valueType="num">
                                      <p:cBhvr>
                                        <p:cTn id="35" dur="1000" fill="hold"/>
                                        <p:tgtEl>
                                          <p:spTgt spid="4">
                                            <p:graphicEl>
                                              <a:dgm id="{680433A2-E4FD-4FDF-9F8F-2899DCE00572}"/>
                                            </p:graphic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
                                            <p:graphicEl>
                                              <a:dgm id="{953A2822-AAE1-4F5E-92C4-BC2DCBEA5A90}"/>
                                            </p:graphicEl>
                                          </p:spTgt>
                                        </p:tgtEl>
                                        <p:attrNameLst>
                                          <p:attrName>style.visibility</p:attrName>
                                        </p:attrNameLst>
                                      </p:cBhvr>
                                      <p:to>
                                        <p:strVal val="visible"/>
                                      </p:to>
                                    </p:set>
                                    <p:animEffect transition="in" filter="fade">
                                      <p:cBhvr>
                                        <p:cTn id="40" dur="1000"/>
                                        <p:tgtEl>
                                          <p:spTgt spid="4">
                                            <p:graphicEl>
                                              <a:dgm id="{953A2822-AAE1-4F5E-92C4-BC2DCBEA5A90}"/>
                                            </p:graphicEl>
                                          </p:spTgt>
                                        </p:tgtEl>
                                      </p:cBhvr>
                                    </p:animEffect>
                                    <p:anim calcmode="lin" valueType="num">
                                      <p:cBhvr>
                                        <p:cTn id="41" dur="1000" fill="hold"/>
                                        <p:tgtEl>
                                          <p:spTgt spid="4">
                                            <p:graphicEl>
                                              <a:dgm id="{953A2822-AAE1-4F5E-92C4-BC2DCBEA5A90}"/>
                                            </p:graphicEl>
                                          </p:spTgt>
                                        </p:tgtEl>
                                        <p:attrNameLst>
                                          <p:attrName>ppt_x</p:attrName>
                                        </p:attrNameLst>
                                      </p:cBhvr>
                                      <p:tavLst>
                                        <p:tav tm="0">
                                          <p:val>
                                            <p:strVal val="#ppt_x"/>
                                          </p:val>
                                        </p:tav>
                                        <p:tav tm="100000">
                                          <p:val>
                                            <p:strVal val="#ppt_x"/>
                                          </p:val>
                                        </p:tav>
                                      </p:tavLst>
                                    </p:anim>
                                    <p:anim calcmode="lin" valueType="num">
                                      <p:cBhvr>
                                        <p:cTn id="42" dur="1000" fill="hold"/>
                                        <p:tgtEl>
                                          <p:spTgt spid="4">
                                            <p:graphicEl>
                                              <a:dgm id="{953A2822-AAE1-4F5E-92C4-BC2DCBEA5A90}"/>
                                            </p:graphic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4">
                                            <p:graphicEl>
                                              <a:dgm id="{E82082A9-051D-4226-BC46-AC5FC5609F63}"/>
                                            </p:graphicEl>
                                          </p:spTgt>
                                        </p:tgtEl>
                                        <p:attrNameLst>
                                          <p:attrName>style.visibility</p:attrName>
                                        </p:attrNameLst>
                                      </p:cBhvr>
                                      <p:to>
                                        <p:strVal val="visible"/>
                                      </p:to>
                                    </p:set>
                                    <p:animEffect transition="in" filter="fade">
                                      <p:cBhvr>
                                        <p:cTn id="45" dur="1000"/>
                                        <p:tgtEl>
                                          <p:spTgt spid="4">
                                            <p:graphicEl>
                                              <a:dgm id="{E82082A9-051D-4226-BC46-AC5FC5609F63}"/>
                                            </p:graphicEl>
                                          </p:spTgt>
                                        </p:tgtEl>
                                      </p:cBhvr>
                                    </p:animEffect>
                                    <p:anim calcmode="lin" valueType="num">
                                      <p:cBhvr>
                                        <p:cTn id="46" dur="1000" fill="hold"/>
                                        <p:tgtEl>
                                          <p:spTgt spid="4">
                                            <p:graphicEl>
                                              <a:dgm id="{E82082A9-051D-4226-BC46-AC5FC5609F63}"/>
                                            </p:graphicEl>
                                          </p:spTgt>
                                        </p:tgtEl>
                                        <p:attrNameLst>
                                          <p:attrName>ppt_x</p:attrName>
                                        </p:attrNameLst>
                                      </p:cBhvr>
                                      <p:tavLst>
                                        <p:tav tm="0">
                                          <p:val>
                                            <p:strVal val="#ppt_x"/>
                                          </p:val>
                                        </p:tav>
                                        <p:tav tm="100000">
                                          <p:val>
                                            <p:strVal val="#ppt_x"/>
                                          </p:val>
                                        </p:tav>
                                      </p:tavLst>
                                    </p:anim>
                                    <p:anim calcmode="lin" valueType="num">
                                      <p:cBhvr>
                                        <p:cTn id="47" dur="1000" fill="hold"/>
                                        <p:tgtEl>
                                          <p:spTgt spid="4">
                                            <p:graphicEl>
                                              <a:dgm id="{E82082A9-051D-4226-BC46-AC5FC5609F63}"/>
                                            </p:graphic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4">
                                            <p:graphicEl>
                                              <a:dgm id="{C5FD695B-DDDD-4611-9B6D-F03399FA3F5B}"/>
                                            </p:graphicEl>
                                          </p:spTgt>
                                        </p:tgtEl>
                                        <p:attrNameLst>
                                          <p:attrName>style.visibility</p:attrName>
                                        </p:attrNameLst>
                                      </p:cBhvr>
                                      <p:to>
                                        <p:strVal val="visible"/>
                                      </p:to>
                                    </p:set>
                                    <p:animEffect transition="in" filter="fade">
                                      <p:cBhvr>
                                        <p:cTn id="52" dur="1000"/>
                                        <p:tgtEl>
                                          <p:spTgt spid="4">
                                            <p:graphicEl>
                                              <a:dgm id="{C5FD695B-DDDD-4611-9B6D-F03399FA3F5B}"/>
                                            </p:graphicEl>
                                          </p:spTgt>
                                        </p:tgtEl>
                                      </p:cBhvr>
                                    </p:animEffect>
                                    <p:anim calcmode="lin" valueType="num">
                                      <p:cBhvr>
                                        <p:cTn id="53" dur="1000" fill="hold"/>
                                        <p:tgtEl>
                                          <p:spTgt spid="4">
                                            <p:graphicEl>
                                              <a:dgm id="{C5FD695B-DDDD-4611-9B6D-F03399FA3F5B}"/>
                                            </p:graphicEl>
                                          </p:spTgt>
                                        </p:tgtEl>
                                        <p:attrNameLst>
                                          <p:attrName>ppt_x</p:attrName>
                                        </p:attrNameLst>
                                      </p:cBhvr>
                                      <p:tavLst>
                                        <p:tav tm="0">
                                          <p:val>
                                            <p:strVal val="#ppt_x"/>
                                          </p:val>
                                        </p:tav>
                                        <p:tav tm="100000">
                                          <p:val>
                                            <p:strVal val="#ppt_x"/>
                                          </p:val>
                                        </p:tav>
                                      </p:tavLst>
                                    </p:anim>
                                    <p:anim calcmode="lin" valueType="num">
                                      <p:cBhvr>
                                        <p:cTn id="54" dur="1000" fill="hold"/>
                                        <p:tgtEl>
                                          <p:spTgt spid="4">
                                            <p:graphicEl>
                                              <a:dgm id="{C5FD695B-DDDD-4611-9B6D-F03399FA3F5B}"/>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7" y="1084729"/>
            <a:ext cx="8229600" cy="591671"/>
          </a:xfrm>
        </p:spPr>
        <p:txBody>
          <a:bodyPr/>
          <a:lstStyle/>
          <a:p>
            <a:r>
              <a:rPr lang="en-US" dirty="0" smtClean="0"/>
              <a:t>Child Welfare Professional’s</a:t>
            </a:r>
            <a:br>
              <a:rPr lang="en-US" dirty="0" smtClean="0"/>
            </a:br>
            <a:r>
              <a:rPr lang="en-US" dirty="0" smtClean="0"/>
              <a:t>Responsibility</a:t>
            </a:r>
            <a:endParaRPr lang="en-US" dirty="0"/>
          </a:p>
        </p:txBody>
      </p:sp>
      <p:sp>
        <p:nvSpPr>
          <p:cNvPr id="3" name="Content Placeholder 2"/>
          <p:cNvSpPr>
            <a:spLocks noGrp="1"/>
          </p:cNvSpPr>
          <p:nvPr>
            <p:ph idx="1"/>
          </p:nvPr>
        </p:nvSpPr>
        <p:spPr>
          <a:xfrm>
            <a:off x="470645" y="1905000"/>
            <a:ext cx="8247888" cy="4415118"/>
          </a:xfrm>
        </p:spPr>
        <p:txBody>
          <a:bodyPr/>
          <a:lstStyle/>
          <a:p>
            <a:r>
              <a:rPr lang="en-US" dirty="0" smtClean="0"/>
              <a:t>The CCYA must contact the social services agency of the state where the abuse occurred and, if requested, assist the other agency in the investigation.</a:t>
            </a:r>
            <a:endParaRPr lang="en-US" dirty="0"/>
          </a:p>
        </p:txBody>
      </p:sp>
      <p:pic>
        <p:nvPicPr>
          <p:cNvPr id="7170" name="Picture 2" descr="C:\Users\eneail\AppData\Local\Microsoft\Windows\Temporary Internet Files\Content.IE5\Y6BG91GK\MC900027409[1].wmf"/>
          <p:cNvPicPr>
            <a:picLocks noChangeAspect="1" noChangeArrowheads="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38199" y="4648200"/>
            <a:ext cx="2053001" cy="1524000"/>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3657600" y="4908042"/>
            <a:ext cx="2819400" cy="1004316"/>
          </a:xfrm>
          <a:prstGeom prst="rightArrow">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171" name="Picture 3" descr="C:\Users\eneail\AppData\Local\Microsoft\Windows\Temporary Internet Files\Content.IE5\QC0YQZXB\MC900027406[1].wmf"/>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10400" y="4523689"/>
            <a:ext cx="1376172" cy="1773022"/>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ellular phone PDA device"/>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962400" y="44958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a:spLocks noGrp="1" noChangeArrowheads="1"/>
          </p:cNvSpPr>
          <p:nvPr>
            <p:ph type="sldNum" sz="quarter" idx="4294967295"/>
          </p:nvPr>
        </p:nvSpPr>
        <p:spPr bwMode="auto">
          <a:xfrm>
            <a:off x="8126412" y="6669741"/>
            <a:ext cx="1017588" cy="18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b="1">
                <a:latin typeface="+mn-lt"/>
                <a:ea typeface="+mn-ea"/>
              </a:defRPr>
            </a:lvl1pPr>
          </a:lstStyle>
          <a:p>
            <a:fld id="{6C4E0A26-FDF1-444B-AA20-3BC55664AF68}" type="slidenum">
              <a:rPr lang="en-US" smtClean="0"/>
              <a:t>13</a:t>
            </a:fld>
            <a:endParaRPr lang="en-US" dirty="0"/>
          </a:p>
        </p:txBody>
      </p:sp>
    </p:spTree>
    <p:extLst>
      <p:ext uri="{BB962C8B-B14F-4D97-AF65-F5344CB8AC3E}">
        <p14:creationId xmlns:p14="http://schemas.microsoft.com/office/powerpoint/2010/main" val="22239154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7" y="1008529"/>
            <a:ext cx="8229600" cy="591671"/>
          </a:xfrm>
        </p:spPr>
        <p:txBody>
          <a:bodyPr/>
          <a:lstStyle/>
          <a:p>
            <a:r>
              <a:rPr lang="en-US" dirty="0" smtClean="0"/>
              <a:t>Alleged Child Abuse in Another State:</a:t>
            </a:r>
            <a:br>
              <a:rPr lang="en-US" dirty="0" smtClean="0"/>
            </a:br>
            <a:r>
              <a:rPr lang="en-US" dirty="0" smtClean="0"/>
              <a:t>Only the Victim Child Lives in Pennsylvania</a:t>
            </a:r>
            <a:endParaRPr lang="en-US" dirty="0"/>
          </a:p>
        </p:txBody>
      </p:sp>
      <p:sp>
        <p:nvSpPr>
          <p:cNvPr id="6" name="Content Placeholder 5"/>
          <p:cNvSpPr>
            <a:spLocks noGrp="1"/>
          </p:cNvSpPr>
          <p:nvPr>
            <p:ph idx="1"/>
          </p:nvPr>
        </p:nvSpPr>
        <p:spPr/>
        <p:txBody>
          <a:bodyPr/>
          <a:lstStyle/>
          <a:p>
            <a:endParaRPr lang="en-US"/>
          </a:p>
        </p:txBody>
      </p:sp>
      <p:graphicFrame>
        <p:nvGraphicFramePr>
          <p:cNvPr id="4" name="Diagram 3"/>
          <p:cNvGraphicFramePr/>
          <p:nvPr>
            <p:extLst>
              <p:ext uri="{D42A27DB-BD31-4B8C-83A1-F6EECF244321}">
                <p14:modId xmlns:p14="http://schemas.microsoft.com/office/powerpoint/2010/main" val="1605169107"/>
              </p:ext>
            </p:extLst>
          </p:nvPr>
        </p:nvGraphicFramePr>
        <p:xfrm>
          <a:off x="228600" y="908154"/>
          <a:ext cx="8734270" cy="61022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noChangeArrowheads="1"/>
          </p:cNvSpPr>
          <p:nvPr>
            <p:ph type="sldNum" sz="quarter" idx="4294967295"/>
          </p:nvPr>
        </p:nvSpPr>
        <p:spPr bwMode="auto">
          <a:xfrm>
            <a:off x="8126412" y="6669741"/>
            <a:ext cx="1017588" cy="18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b="1">
                <a:latin typeface="+mn-lt"/>
                <a:ea typeface="+mn-ea"/>
              </a:defRPr>
            </a:lvl1pPr>
          </a:lstStyle>
          <a:p>
            <a:fld id="{6C4E0A26-FDF1-444B-AA20-3BC55664AF68}" type="slidenum">
              <a:rPr lang="en-US" smtClean="0"/>
              <a:t>14</a:t>
            </a:fld>
            <a:endParaRPr lang="en-US" dirty="0"/>
          </a:p>
        </p:txBody>
      </p:sp>
    </p:spTree>
    <p:extLst>
      <p:ext uri="{BB962C8B-B14F-4D97-AF65-F5344CB8AC3E}">
        <p14:creationId xmlns:p14="http://schemas.microsoft.com/office/powerpoint/2010/main" val="270474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7545E58B-49A0-42CA-A61D-4AD5BA6FD56F}"/>
                                            </p:graphicEl>
                                          </p:spTgt>
                                        </p:tgtEl>
                                        <p:attrNameLst>
                                          <p:attrName>style.visibility</p:attrName>
                                        </p:attrNameLst>
                                      </p:cBhvr>
                                      <p:to>
                                        <p:strVal val="visible"/>
                                      </p:to>
                                    </p:set>
                                    <p:animEffect transition="in" filter="fade">
                                      <p:cBhvr>
                                        <p:cTn id="7" dur="1000"/>
                                        <p:tgtEl>
                                          <p:spTgt spid="4">
                                            <p:graphicEl>
                                              <a:dgm id="{7545E58B-49A0-42CA-A61D-4AD5BA6FD56F}"/>
                                            </p:graphicEl>
                                          </p:spTgt>
                                        </p:tgtEl>
                                      </p:cBhvr>
                                    </p:animEffect>
                                    <p:anim calcmode="lin" valueType="num">
                                      <p:cBhvr>
                                        <p:cTn id="8" dur="1000" fill="hold"/>
                                        <p:tgtEl>
                                          <p:spTgt spid="4">
                                            <p:graphicEl>
                                              <a:dgm id="{7545E58B-49A0-42CA-A61D-4AD5BA6FD56F}"/>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7545E58B-49A0-42CA-A61D-4AD5BA6FD56F}"/>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CEA942D9-1449-4B0C-824B-3E8909680806}"/>
                                            </p:graphicEl>
                                          </p:spTgt>
                                        </p:tgtEl>
                                        <p:attrNameLst>
                                          <p:attrName>style.visibility</p:attrName>
                                        </p:attrNameLst>
                                      </p:cBhvr>
                                      <p:to>
                                        <p:strVal val="visible"/>
                                      </p:to>
                                    </p:set>
                                    <p:animEffect transition="in" filter="fade">
                                      <p:cBhvr>
                                        <p:cTn id="14" dur="1000"/>
                                        <p:tgtEl>
                                          <p:spTgt spid="4">
                                            <p:graphicEl>
                                              <a:dgm id="{CEA942D9-1449-4B0C-824B-3E8909680806}"/>
                                            </p:graphicEl>
                                          </p:spTgt>
                                        </p:tgtEl>
                                      </p:cBhvr>
                                    </p:animEffect>
                                    <p:anim calcmode="lin" valueType="num">
                                      <p:cBhvr>
                                        <p:cTn id="15" dur="1000" fill="hold"/>
                                        <p:tgtEl>
                                          <p:spTgt spid="4">
                                            <p:graphicEl>
                                              <a:dgm id="{CEA942D9-1449-4B0C-824B-3E8909680806}"/>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CEA942D9-1449-4B0C-824B-3E8909680806}"/>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graphicEl>
                                              <a:dgm id="{0EF7FC28-C85F-46D0-8F9C-1DB5FE6848B4}"/>
                                            </p:graphicEl>
                                          </p:spTgt>
                                        </p:tgtEl>
                                        <p:attrNameLst>
                                          <p:attrName>style.visibility</p:attrName>
                                        </p:attrNameLst>
                                      </p:cBhvr>
                                      <p:to>
                                        <p:strVal val="visible"/>
                                      </p:to>
                                    </p:set>
                                    <p:animEffect transition="in" filter="fade">
                                      <p:cBhvr>
                                        <p:cTn id="21" dur="1000"/>
                                        <p:tgtEl>
                                          <p:spTgt spid="4">
                                            <p:graphicEl>
                                              <a:dgm id="{0EF7FC28-C85F-46D0-8F9C-1DB5FE6848B4}"/>
                                            </p:graphicEl>
                                          </p:spTgt>
                                        </p:tgtEl>
                                      </p:cBhvr>
                                    </p:animEffect>
                                    <p:anim calcmode="lin" valueType="num">
                                      <p:cBhvr>
                                        <p:cTn id="22" dur="1000" fill="hold"/>
                                        <p:tgtEl>
                                          <p:spTgt spid="4">
                                            <p:graphicEl>
                                              <a:dgm id="{0EF7FC28-C85F-46D0-8F9C-1DB5FE6848B4}"/>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0EF7FC28-C85F-46D0-8F9C-1DB5FE6848B4}"/>
                                            </p:graphic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
                                            <p:graphicEl>
                                              <a:dgm id="{987BE4AB-4AD9-4ACA-8FE4-60EDA7FD3277}"/>
                                            </p:graphicEl>
                                          </p:spTgt>
                                        </p:tgtEl>
                                        <p:attrNameLst>
                                          <p:attrName>style.visibility</p:attrName>
                                        </p:attrNameLst>
                                      </p:cBhvr>
                                      <p:to>
                                        <p:strVal val="visible"/>
                                      </p:to>
                                    </p:set>
                                    <p:animEffect transition="in" filter="fade">
                                      <p:cBhvr>
                                        <p:cTn id="26" dur="1000"/>
                                        <p:tgtEl>
                                          <p:spTgt spid="4">
                                            <p:graphicEl>
                                              <a:dgm id="{987BE4AB-4AD9-4ACA-8FE4-60EDA7FD3277}"/>
                                            </p:graphicEl>
                                          </p:spTgt>
                                        </p:tgtEl>
                                      </p:cBhvr>
                                    </p:animEffect>
                                    <p:anim calcmode="lin" valueType="num">
                                      <p:cBhvr>
                                        <p:cTn id="27" dur="1000" fill="hold"/>
                                        <p:tgtEl>
                                          <p:spTgt spid="4">
                                            <p:graphicEl>
                                              <a:dgm id="{987BE4AB-4AD9-4ACA-8FE4-60EDA7FD3277}"/>
                                            </p:graphicEl>
                                          </p:spTgt>
                                        </p:tgtEl>
                                        <p:attrNameLst>
                                          <p:attrName>ppt_x</p:attrName>
                                        </p:attrNameLst>
                                      </p:cBhvr>
                                      <p:tavLst>
                                        <p:tav tm="0">
                                          <p:val>
                                            <p:strVal val="#ppt_x"/>
                                          </p:val>
                                        </p:tav>
                                        <p:tav tm="100000">
                                          <p:val>
                                            <p:strVal val="#ppt_x"/>
                                          </p:val>
                                        </p:tav>
                                      </p:tavLst>
                                    </p:anim>
                                    <p:anim calcmode="lin" valueType="num">
                                      <p:cBhvr>
                                        <p:cTn id="28" dur="1000" fill="hold"/>
                                        <p:tgtEl>
                                          <p:spTgt spid="4">
                                            <p:graphicEl>
                                              <a:dgm id="{987BE4AB-4AD9-4ACA-8FE4-60EDA7FD3277}"/>
                                            </p:graphic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graphicEl>
                                              <a:dgm id="{680433A2-E4FD-4FDF-9F8F-2899DCE00572}"/>
                                            </p:graphicEl>
                                          </p:spTgt>
                                        </p:tgtEl>
                                        <p:attrNameLst>
                                          <p:attrName>style.visibility</p:attrName>
                                        </p:attrNameLst>
                                      </p:cBhvr>
                                      <p:to>
                                        <p:strVal val="visible"/>
                                      </p:to>
                                    </p:set>
                                    <p:animEffect transition="in" filter="fade">
                                      <p:cBhvr>
                                        <p:cTn id="33" dur="1000"/>
                                        <p:tgtEl>
                                          <p:spTgt spid="4">
                                            <p:graphicEl>
                                              <a:dgm id="{680433A2-E4FD-4FDF-9F8F-2899DCE00572}"/>
                                            </p:graphicEl>
                                          </p:spTgt>
                                        </p:tgtEl>
                                      </p:cBhvr>
                                    </p:animEffect>
                                    <p:anim calcmode="lin" valueType="num">
                                      <p:cBhvr>
                                        <p:cTn id="34" dur="1000" fill="hold"/>
                                        <p:tgtEl>
                                          <p:spTgt spid="4">
                                            <p:graphicEl>
                                              <a:dgm id="{680433A2-E4FD-4FDF-9F8F-2899DCE00572}"/>
                                            </p:graphicEl>
                                          </p:spTgt>
                                        </p:tgtEl>
                                        <p:attrNameLst>
                                          <p:attrName>ppt_x</p:attrName>
                                        </p:attrNameLst>
                                      </p:cBhvr>
                                      <p:tavLst>
                                        <p:tav tm="0">
                                          <p:val>
                                            <p:strVal val="#ppt_x"/>
                                          </p:val>
                                        </p:tav>
                                        <p:tav tm="100000">
                                          <p:val>
                                            <p:strVal val="#ppt_x"/>
                                          </p:val>
                                        </p:tav>
                                      </p:tavLst>
                                    </p:anim>
                                    <p:anim calcmode="lin" valueType="num">
                                      <p:cBhvr>
                                        <p:cTn id="35" dur="1000" fill="hold"/>
                                        <p:tgtEl>
                                          <p:spTgt spid="4">
                                            <p:graphicEl>
                                              <a:dgm id="{680433A2-E4FD-4FDF-9F8F-2899DCE00572}"/>
                                            </p:graphic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
                                            <p:graphicEl>
                                              <a:dgm id="{953A2822-AAE1-4F5E-92C4-BC2DCBEA5A90}"/>
                                            </p:graphicEl>
                                          </p:spTgt>
                                        </p:tgtEl>
                                        <p:attrNameLst>
                                          <p:attrName>style.visibility</p:attrName>
                                        </p:attrNameLst>
                                      </p:cBhvr>
                                      <p:to>
                                        <p:strVal val="visible"/>
                                      </p:to>
                                    </p:set>
                                    <p:animEffect transition="in" filter="fade">
                                      <p:cBhvr>
                                        <p:cTn id="40" dur="1000"/>
                                        <p:tgtEl>
                                          <p:spTgt spid="4">
                                            <p:graphicEl>
                                              <a:dgm id="{953A2822-AAE1-4F5E-92C4-BC2DCBEA5A90}"/>
                                            </p:graphicEl>
                                          </p:spTgt>
                                        </p:tgtEl>
                                      </p:cBhvr>
                                    </p:animEffect>
                                    <p:anim calcmode="lin" valueType="num">
                                      <p:cBhvr>
                                        <p:cTn id="41" dur="1000" fill="hold"/>
                                        <p:tgtEl>
                                          <p:spTgt spid="4">
                                            <p:graphicEl>
                                              <a:dgm id="{953A2822-AAE1-4F5E-92C4-BC2DCBEA5A90}"/>
                                            </p:graphicEl>
                                          </p:spTgt>
                                        </p:tgtEl>
                                        <p:attrNameLst>
                                          <p:attrName>ppt_x</p:attrName>
                                        </p:attrNameLst>
                                      </p:cBhvr>
                                      <p:tavLst>
                                        <p:tav tm="0">
                                          <p:val>
                                            <p:strVal val="#ppt_x"/>
                                          </p:val>
                                        </p:tav>
                                        <p:tav tm="100000">
                                          <p:val>
                                            <p:strVal val="#ppt_x"/>
                                          </p:val>
                                        </p:tav>
                                      </p:tavLst>
                                    </p:anim>
                                    <p:anim calcmode="lin" valueType="num">
                                      <p:cBhvr>
                                        <p:cTn id="42" dur="1000" fill="hold"/>
                                        <p:tgtEl>
                                          <p:spTgt spid="4">
                                            <p:graphicEl>
                                              <a:dgm id="{953A2822-AAE1-4F5E-92C4-BC2DCBEA5A90}"/>
                                            </p:graphic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4">
                                            <p:graphicEl>
                                              <a:dgm id="{E82082A9-051D-4226-BC46-AC5FC5609F63}"/>
                                            </p:graphicEl>
                                          </p:spTgt>
                                        </p:tgtEl>
                                        <p:attrNameLst>
                                          <p:attrName>style.visibility</p:attrName>
                                        </p:attrNameLst>
                                      </p:cBhvr>
                                      <p:to>
                                        <p:strVal val="visible"/>
                                      </p:to>
                                    </p:set>
                                    <p:animEffect transition="in" filter="fade">
                                      <p:cBhvr>
                                        <p:cTn id="45" dur="1000"/>
                                        <p:tgtEl>
                                          <p:spTgt spid="4">
                                            <p:graphicEl>
                                              <a:dgm id="{E82082A9-051D-4226-BC46-AC5FC5609F63}"/>
                                            </p:graphicEl>
                                          </p:spTgt>
                                        </p:tgtEl>
                                      </p:cBhvr>
                                    </p:animEffect>
                                    <p:anim calcmode="lin" valueType="num">
                                      <p:cBhvr>
                                        <p:cTn id="46" dur="1000" fill="hold"/>
                                        <p:tgtEl>
                                          <p:spTgt spid="4">
                                            <p:graphicEl>
                                              <a:dgm id="{E82082A9-051D-4226-BC46-AC5FC5609F63}"/>
                                            </p:graphicEl>
                                          </p:spTgt>
                                        </p:tgtEl>
                                        <p:attrNameLst>
                                          <p:attrName>ppt_x</p:attrName>
                                        </p:attrNameLst>
                                      </p:cBhvr>
                                      <p:tavLst>
                                        <p:tav tm="0">
                                          <p:val>
                                            <p:strVal val="#ppt_x"/>
                                          </p:val>
                                        </p:tav>
                                        <p:tav tm="100000">
                                          <p:val>
                                            <p:strVal val="#ppt_x"/>
                                          </p:val>
                                        </p:tav>
                                      </p:tavLst>
                                    </p:anim>
                                    <p:anim calcmode="lin" valueType="num">
                                      <p:cBhvr>
                                        <p:cTn id="47" dur="1000" fill="hold"/>
                                        <p:tgtEl>
                                          <p:spTgt spid="4">
                                            <p:graphicEl>
                                              <a:dgm id="{E82082A9-051D-4226-BC46-AC5FC5609F63}"/>
                                            </p:graphic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4">
                                            <p:graphicEl>
                                              <a:dgm id="{C5FD695B-DDDD-4611-9B6D-F03399FA3F5B}"/>
                                            </p:graphicEl>
                                          </p:spTgt>
                                        </p:tgtEl>
                                        <p:attrNameLst>
                                          <p:attrName>style.visibility</p:attrName>
                                        </p:attrNameLst>
                                      </p:cBhvr>
                                      <p:to>
                                        <p:strVal val="visible"/>
                                      </p:to>
                                    </p:set>
                                    <p:animEffect transition="in" filter="fade">
                                      <p:cBhvr>
                                        <p:cTn id="52" dur="1000"/>
                                        <p:tgtEl>
                                          <p:spTgt spid="4">
                                            <p:graphicEl>
                                              <a:dgm id="{C5FD695B-DDDD-4611-9B6D-F03399FA3F5B}"/>
                                            </p:graphicEl>
                                          </p:spTgt>
                                        </p:tgtEl>
                                      </p:cBhvr>
                                    </p:animEffect>
                                    <p:anim calcmode="lin" valueType="num">
                                      <p:cBhvr>
                                        <p:cTn id="53" dur="1000" fill="hold"/>
                                        <p:tgtEl>
                                          <p:spTgt spid="4">
                                            <p:graphicEl>
                                              <a:dgm id="{C5FD695B-DDDD-4611-9B6D-F03399FA3F5B}"/>
                                            </p:graphicEl>
                                          </p:spTgt>
                                        </p:tgtEl>
                                        <p:attrNameLst>
                                          <p:attrName>ppt_x</p:attrName>
                                        </p:attrNameLst>
                                      </p:cBhvr>
                                      <p:tavLst>
                                        <p:tav tm="0">
                                          <p:val>
                                            <p:strVal val="#ppt_x"/>
                                          </p:val>
                                        </p:tav>
                                        <p:tav tm="100000">
                                          <p:val>
                                            <p:strVal val="#ppt_x"/>
                                          </p:val>
                                        </p:tav>
                                      </p:tavLst>
                                    </p:anim>
                                    <p:anim calcmode="lin" valueType="num">
                                      <p:cBhvr>
                                        <p:cTn id="54" dur="1000" fill="hold"/>
                                        <p:tgtEl>
                                          <p:spTgt spid="4">
                                            <p:graphicEl>
                                              <a:dgm id="{C5FD695B-DDDD-4611-9B6D-F03399FA3F5B}"/>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7" y="1008529"/>
            <a:ext cx="8229600" cy="591671"/>
          </a:xfrm>
        </p:spPr>
        <p:txBody>
          <a:bodyPr/>
          <a:lstStyle/>
          <a:p>
            <a:r>
              <a:rPr lang="en-US" dirty="0" smtClean="0"/>
              <a:t>Child Welfare Professional’s </a:t>
            </a:r>
            <a:br>
              <a:rPr lang="en-US" dirty="0" smtClean="0"/>
            </a:br>
            <a:r>
              <a:rPr lang="en-US" dirty="0" smtClean="0"/>
              <a:t>Responsibility</a:t>
            </a:r>
            <a:endParaRPr lang="en-US" dirty="0"/>
          </a:p>
        </p:txBody>
      </p:sp>
      <p:sp>
        <p:nvSpPr>
          <p:cNvPr id="3" name="Content Placeholder 2"/>
          <p:cNvSpPr>
            <a:spLocks noGrp="1"/>
          </p:cNvSpPr>
          <p:nvPr>
            <p:ph idx="1"/>
          </p:nvPr>
        </p:nvSpPr>
        <p:spPr>
          <a:xfrm>
            <a:off x="470645" y="1828800"/>
            <a:ext cx="8247888" cy="4491318"/>
          </a:xfrm>
        </p:spPr>
        <p:txBody>
          <a:bodyPr/>
          <a:lstStyle/>
          <a:p>
            <a:r>
              <a:rPr lang="en-US" dirty="0" smtClean="0"/>
              <a:t>When a report of suspected child abuse occurs in another state where only the victim child lives in Pennsylvania, and the other state’s agency will not or cannot investigate, it will be assigned as a GPS report to the CCYA where the child lives.</a:t>
            </a:r>
            <a:endParaRPr lang="en-US" dirty="0"/>
          </a:p>
        </p:txBody>
      </p:sp>
      <p:sp>
        <p:nvSpPr>
          <p:cNvPr id="6" name="Rectangle 6"/>
          <p:cNvSpPr>
            <a:spLocks noGrp="1" noChangeArrowheads="1"/>
          </p:cNvSpPr>
          <p:nvPr>
            <p:ph type="sldNum" sz="quarter" idx="4294967295"/>
          </p:nvPr>
        </p:nvSpPr>
        <p:spPr bwMode="auto">
          <a:xfrm>
            <a:off x="8126412" y="6669741"/>
            <a:ext cx="1017588" cy="18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b="1">
                <a:latin typeface="+mn-lt"/>
                <a:ea typeface="+mn-ea"/>
              </a:defRPr>
            </a:lvl1pPr>
          </a:lstStyle>
          <a:p>
            <a:fld id="{6C4E0A26-FDF1-444B-AA20-3BC55664AF68}" type="slidenum">
              <a:rPr lang="en-US" smtClean="0"/>
              <a:t>15</a:t>
            </a:fld>
            <a:endParaRPr lang="en-US" dirty="0"/>
          </a:p>
        </p:txBody>
      </p:sp>
    </p:spTree>
    <p:extLst>
      <p:ext uri="{BB962C8B-B14F-4D97-AF65-F5344CB8AC3E}">
        <p14:creationId xmlns:p14="http://schemas.microsoft.com/office/powerpoint/2010/main" val="1427122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7152"/>
            <a:ext cx="8229600" cy="470648"/>
          </a:xfrm>
        </p:spPr>
        <p:txBody>
          <a:bodyPr/>
          <a:lstStyle/>
          <a:p>
            <a:pPr algn="ctr"/>
            <a:r>
              <a:rPr lang="en-US" dirty="0" smtClean="0"/>
              <a:t>Reporting to ChildLine</a:t>
            </a:r>
            <a:endParaRPr lang="en-US" dirty="0"/>
          </a:p>
        </p:txBody>
      </p:sp>
      <p:sp>
        <p:nvSpPr>
          <p:cNvPr id="6" name="Text Placeholder 5"/>
          <p:cNvSpPr>
            <a:spLocks noGrp="1"/>
          </p:cNvSpPr>
          <p:nvPr>
            <p:ph type="body" idx="1"/>
          </p:nvPr>
        </p:nvSpPr>
        <p:spPr/>
        <p:txBody>
          <a:bodyPr/>
          <a:lstStyle/>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dirty="0" smtClean="0"/>
          </a:p>
        </p:txBody>
      </p:sp>
      <p:sp>
        <p:nvSpPr>
          <p:cNvPr id="7" name="Text Placeholder 6"/>
          <p:cNvSpPr>
            <a:spLocks noGrp="1"/>
          </p:cNvSpPr>
          <p:nvPr>
            <p:ph type="body" sz="quarter" idx="3"/>
          </p:nvPr>
        </p:nvSpPr>
        <p:spPr>
          <a:xfrm>
            <a:off x="2572003" y="1646238"/>
            <a:ext cx="4041775" cy="1249362"/>
          </a:xfrm>
        </p:spPr>
        <p:txBody>
          <a:bodyPr/>
          <a:lstStyle/>
          <a:p>
            <a:pPr algn="ctr"/>
            <a:r>
              <a:rPr lang="en-US" b="0" dirty="0" smtClean="0"/>
              <a:t>Permissive reporters are encouraged to report by telephone to ChildLine</a:t>
            </a:r>
            <a:endParaRPr lang="en-US" b="0" dirty="0"/>
          </a:p>
        </p:txBody>
      </p:sp>
      <p:sp>
        <p:nvSpPr>
          <p:cNvPr id="4" name="TextBox 3"/>
          <p:cNvSpPr txBox="1"/>
          <p:nvPr/>
        </p:nvSpPr>
        <p:spPr>
          <a:xfrm>
            <a:off x="2714954" y="4191000"/>
            <a:ext cx="3898824" cy="646331"/>
          </a:xfrm>
          <a:prstGeom prst="rect">
            <a:avLst/>
          </a:prstGeom>
          <a:noFill/>
        </p:spPr>
        <p:txBody>
          <a:bodyPr wrap="none" rtlCol="0">
            <a:spAutoFit/>
          </a:bodyPr>
          <a:lstStyle/>
          <a:p>
            <a:pPr lvl="0" algn="ctr" fontAlgn="base">
              <a:spcBef>
                <a:spcPct val="20000"/>
              </a:spcBef>
              <a:spcAft>
                <a:spcPct val="0"/>
              </a:spcAft>
            </a:pPr>
            <a:r>
              <a:rPr kumimoji="0" lang="en-US" sz="3600" b="1" i="1" u="none" strike="noStrike" kern="0" cap="none" spc="0" normalizeH="0" baseline="0" noProof="0" dirty="0" smtClean="0">
                <a:ln>
                  <a:noFill/>
                </a:ln>
                <a:solidFill>
                  <a:srgbClr val="000000"/>
                </a:solidFill>
                <a:effectLst/>
                <a:uLnTx/>
                <a:uFillTx/>
                <a:latin typeface="Georgia"/>
                <a:cs typeface="+mn-cs"/>
              </a:rPr>
              <a:t>1-800-932-0313</a:t>
            </a:r>
          </a:p>
        </p:txBody>
      </p:sp>
      <p:sp>
        <p:nvSpPr>
          <p:cNvPr id="11" name="Rectangle 6"/>
          <p:cNvSpPr>
            <a:spLocks noGrp="1" noChangeArrowheads="1"/>
          </p:cNvSpPr>
          <p:nvPr>
            <p:ph type="sldNum" sz="quarter" idx="4"/>
          </p:nvPr>
        </p:nvSpPr>
        <p:spPr bwMode="auto">
          <a:xfrm>
            <a:off x="8126412" y="6669741"/>
            <a:ext cx="1017588" cy="18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b="1">
                <a:latin typeface="+mn-lt"/>
                <a:ea typeface="+mn-ea"/>
              </a:defRPr>
            </a:lvl1pPr>
          </a:lstStyle>
          <a:p>
            <a:pPr marL="0" indent="0">
              <a:buNone/>
            </a:pPr>
            <a:fld id="{6C4E0A26-FDF1-444B-AA20-3BC55664AF68}" type="slidenum">
              <a:rPr lang="en-US" smtClean="0"/>
              <a:pPr marL="0" indent="0">
                <a:buNone/>
              </a:pPr>
              <a:t>16</a:t>
            </a:fld>
            <a:endParaRPr lang="en-US" dirty="0"/>
          </a:p>
        </p:txBody>
      </p:sp>
    </p:spTree>
    <p:extLst>
      <p:ext uri="{BB962C8B-B14F-4D97-AF65-F5344CB8AC3E}">
        <p14:creationId xmlns:p14="http://schemas.microsoft.com/office/powerpoint/2010/main" val="39268798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Reporting to ChildLine</a:t>
            </a:r>
            <a:endParaRPr lang="en-US" dirty="0"/>
          </a:p>
        </p:txBody>
      </p:sp>
      <p:sp>
        <p:nvSpPr>
          <p:cNvPr id="7" name="Slide Number Placeholder 6"/>
          <p:cNvSpPr>
            <a:spLocks noGrp="1" noChangeArrowheads="1"/>
          </p:cNvSpPr>
          <p:nvPr>
            <p:ph type="sldNum" sz="quarter" idx="4294967295"/>
          </p:nvPr>
        </p:nvSpPr>
        <p:spPr bwMode="auto">
          <a:xfrm>
            <a:off x="8126412" y="6669741"/>
            <a:ext cx="1017588" cy="18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b="1">
                <a:latin typeface="+mn-lt"/>
                <a:ea typeface="+mn-ea"/>
              </a:defRPr>
            </a:lvl1pPr>
          </a:lstStyle>
          <a:p>
            <a:fld id="{6C4E0A26-FDF1-444B-AA20-3BC55664AF68}" type="slidenum">
              <a:rPr lang="en-US" smtClean="0"/>
              <a:t>17</a:t>
            </a:fld>
            <a:endParaRPr lang="en-US" dirty="0"/>
          </a:p>
        </p:txBody>
      </p:sp>
      <p:sp>
        <p:nvSpPr>
          <p:cNvPr id="6" name="Content Placeholder 3"/>
          <p:cNvSpPr txBox="1">
            <a:spLocks/>
          </p:cNvSpPr>
          <p:nvPr/>
        </p:nvSpPr>
        <p:spPr bwMode="auto">
          <a:xfrm>
            <a:off x="457200" y="1600200"/>
            <a:ext cx="8229600" cy="4525963"/>
          </a:xfrm>
          <a:prstGeom prst="roundRect">
            <a:avLst>
              <a:gd name="adj" fmla="val 0"/>
            </a:avLst>
          </a:prstGeom>
          <a:solidFill>
            <a:schemeClr val="bg1"/>
          </a:solidFill>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normAutofit fontScale="77500" lnSpcReduction="20000"/>
          </a:bodyPr>
          <a:lstStyle>
            <a:lvl1pPr marL="342900" indent="-342900" algn="l" rtl="0" eaLnBrk="1" fontAlgn="base" hangingPunct="1">
              <a:spcBef>
                <a:spcPct val="20000"/>
              </a:spcBef>
              <a:spcAft>
                <a:spcPct val="0"/>
              </a:spcAft>
              <a:buChar char="•"/>
              <a:defRPr sz="2500">
                <a:solidFill>
                  <a:schemeClr val="dk1"/>
                </a:solidFill>
                <a:latin typeface="+mn-lt"/>
                <a:ea typeface="+mn-ea"/>
                <a:cs typeface="+mn-cs"/>
              </a:defRPr>
            </a:lvl1pPr>
            <a:lvl2pPr marL="742950" indent="-285750" algn="l" rtl="0" eaLnBrk="1" fontAlgn="base" hangingPunct="1">
              <a:spcBef>
                <a:spcPct val="20000"/>
              </a:spcBef>
              <a:spcAft>
                <a:spcPct val="0"/>
              </a:spcAft>
              <a:buChar char="–"/>
              <a:defRPr sz="2300">
                <a:solidFill>
                  <a:schemeClr val="dk1"/>
                </a:solidFill>
                <a:latin typeface="+mn-lt"/>
                <a:ea typeface="+mn-ea"/>
                <a:cs typeface="+mn-cs"/>
              </a:defRPr>
            </a:lvl2pPr>
            <a:lvl3pPr marL="1143000" indent="-228600" algn="l" rtl="0" eaLnBrk="1" fontAlgn="base" hangingPunct="1">
              <a:spcBef>
                <a:spcPct val="20000"/>
              </a:spcBef>
              <a:spcAft>
                <a:spcPct val="0"/>
              </a:spcAft>
              <a:buChar char="•"/>
              <a:defRPr sz="21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1900">
                <a:solidFill>
                  <a:schemeClr val="dk1"/>
                </a:solidFill>
                <a:latin typeface="+mn-lt"/>
                <a:ea typeface="+mn-ea"/>
                <a:cs typeface="+mn-cs"/>
              </a:defRPr>
            </a:lvl4pPr>
            <a:lvl5pPr marL="2057400" indent="-228600" algn="l" rtl="0" eaLnBrk="1" fontAlgn="base" hangingPunct="1">
              <a:spcBef>
                <a:spcPct val="20000"/>
              </a:spcBef>
              <a:spcAft>
                <a:spcPct val="0"/>
              </a:spcAft>
              <a:buChar char="»"/>
              <a:defRPr>
                <a:solidFill>
                  <a:schemeClr val="dk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dk1"/>
                </a:solidFill>
                <a:latin typeface="+mn-lt"/>
                <a:ea typeface="+mn-ea"/>
                <a:cs typeface="+mn-cs"/>
              </a:defRPr>
            </a:lvl9pPr>
          </a:lstStyle>
          <a:p>
            <a:pPr marL="0" indent="0" algn="ctr">
              <a:buFontTx/>
              <a:buNone/>
            </a:pPr>
            <a:r>
              <a:rPr lang="en-US" sz="2800" b="1" kern="0" smtClean="0">
                <a:solidFill>
                  <a:schemeClr val="tx1"/>
                </a:solidFill>
              </a:rPr>
              <a:t>Mandated reporters </a:t>
            </a:r>
            <a:r>
              <a:rPr lang="en-US" sz="2800" kern="0" smtClean="0">
                <a:solidFill>
                  <a:schemeClr val="tx1"/>
                </a:solidFill>
              </a:rPr>
              <a:t>are required to report directly and immediately to </a:t>
            </a:r>
            <a:r>
              <a:rPr lang="en-US" sz="2800" b="1" kern="0" smtClean="0">
                <a:solidFill>
                  <a:schemeClr val="tx1"/>
                </a:solidFill>
              </a:rPr>
              <a:t>ChildLine</a:t>
            </a:r>
            <a:r>
              <a:rPr lang="en-US" sz="2800" kern="0" smtClean="0">
                <a:solidFill>
                  <a:schemeClr val="tx1"/>
                </a:solidFill>
              </a:rPr>
              <a:t> when they have a reasonable cause to suspect a child is victim of abuse.</a:t>
            </a:r>
          </a:p>
          <a:p>
            <a:pPr marL="0" indent="0" algn="ctr">
              <a:buFontTx/>
              <a:buNone/>
            </a:pPr>
            <a:r>
              <a:rPr lang="en-US" sz="2800" kern="0" smtClean="0">
                <a:solidFill>
                  <a:schemeClr val="tx1"/>
                </a:solidFill>
              </a:rPr>
              <a:t>The CPSL was amended to require staff members of institutions to report directly to ChildLine rather than to a person in charge of the institution.</a:t>
            </a:r>
          </a:p>
          <a:p>
            <a:pPr marL="0" indent="0" algn="ctr">
              <a:buFontTx/>
              <a:buNone/>
            </a:pPr>
            <a:r>
              <a:rPr lang="en-US" sz="2800" kern="0" smtClean="0"/>
              <a:t>Mandated reporters can file an electronic report of suspected child abuse</a:t>
            </a:r>
            <a:r>
              <a:rPr lang="en-US" sz="2800" kern="0" smtClean="0">
                <a:solidFill>
                  <a:schemeClr val="tx1"/>
                </a:solidFill>
              </a:rPr>
              <a:t> </a:t>
            </a:r>
            <a:r>
              <a:rPr lang="en-US" sz="2800" i="1" kern="0" smtClean="0">
                <a:solidFill>
                  <a:schemeClr val="tx1"/>
                </a:solidFill>
              </a:rPr>
              <a:t>online</a:t>
            </a:r>
            <a:r>
              <a:rPr lang="en-US" sz="2800" kern="0" smtClean="0"/>
              <a:t>.</a:t>
            </a:r>
            <a:r>
              <a:rPr lang="en-US" sz="2800" kern="0" smtClean="0">
                <a:solidFill>
                  <a:schemeClr val="tx1"/>
                </a:solidFill>
              </a:rPr>
              <a:t>                                             </a:t>
            </a:r>
          </a:p>
          <a:p>
            <a:pPr marL="0" indent="0" algn="ctr">
              <a:buFontTx/>
              <a:buNone/>
            </a:pPr>
            <a:r>
              <a:rPr lang="en-US" sz="2800" kern="0" smtClean="0">
                <a:solidFill>
                  <a:schemeClr val="tx1"/>
                </a:solidFill>
              </a:rPr>
              <a:t> These reports can be made through the </a:t>
            </a:r>
          </a:p>
          <a:p>
            <a:pPr marL="0" indent="0" algn="ctr">
              <a:buFontTx/>
              <a:buNone/>
            </a:pPr>
            <a:r>
              <a:rPr lang="en-US" sz="2800" u="sng" kern="0" smtClean="0">
                <a:solidFill>
                  <a:schemeClr val="tx1"/>
                </a:solidFill>
              </a:rPr>
              <a:t>Child Welfare Portal</a:t>
            </a:r>
            <a:r>
              <a:rPr lang="en-US" sz="2800" kern="0" smtClean="0">
                <a:solidFill>
                  <a:schemeClr val="tx1"/>
                </a:solidFill>
              </a:rPr>
              <a:t>. </a:t>
            </a:r>
          </a:p>
          <a:p>
            <a:pPr marL="0" indent="0" algn="ctr">
              <a:buFontTx/>
              <a:buNone/>
            </a:pPr>
            <a:r>
              <a:rPr lang="en-US" sz="2800" kern="0" smtClean="0"/>
              <a:t>You can learn more about this process through the Pennsylvania Child Welfare Resource Center training course: </a:t>
            </a:r>
            <a:r>
              <a:rPr lang="en-US" sz="2800" i="1" kern="0" smtClean="0"/>
              <a:t>Recognizing and Reporting Child Abuse: Mandated and Permissive Reporting in Pennsylvania</a:t>
            </a:r>
            <a:r>
              <a:rPr lang="en-US" sz="2800" kern="0" smtClean="0"/>
              <a:t>.</a:t>
            </a:r>
          </a:p>
          <a:p>
            <a:pPr marL="0" indent="0" algn="ctr">
              <a:buFontTx/>
              <a:buNone/>
            </a:pPr>
            <a:endParaRPr lang="en-US" sz="2800" kern="0" dirty="0">
              <a:solidFill>
                <a:schemeClr val="tx1"/>
              </a:solidFill>
            </a:endParaRPr>
          </a:p>
        </p:txBody>
      </p:sp>
    </p:spTree>
    <p:extLst>
      <p:ext uri="{BB962C8B-B14F-4D97-AF65-F5344CB8AC3E}">
        <p14:creationId xmlns:p14="http://schemas.microsoft.com/office/powerpoint/2010/main" val="411834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7" y="1008529"/>
            <a:ext cx="8229600" cy="591671"/>
          </a:xfrm>
        </p:spPr>
        <p:txBody>
          <a:bodyPr/>
          <a:lstStyle/>
          <a:p>
            <a:r>
              <a:rPr lang="en-US" dirty="0" smtClean="0"/>
              <a:t>Child Welfare Professionals </a:t>
            </a:r>
            <a:br>
              <a:rPr lang="en-US" dirty="0" smtClean="0"/>
            </a:br>
            <a:endParaRPr lang="en-US" dirty="0"/>
          </a:p>
        </p:txBody>
      </p:sp>
      <p:sp>
        <p:nvSpPr>
          <p:cNvPr id="3" name="Content Placeholder 2"/>
          <p:cNvSpPr>
            <a:spLocks noGrp="1"/>
          </p:cNvSpPr>
          <p:nvPr>
            <p:ph idx="1"/>
          </p:nvPr>
        </p:nvSpPr>
        <p:spPr>
          <a:xfrm>
            <a:off x="470645" y="1671916"/>
            <a:ext cx="8247888" cy="4881284"/>
          </a:xfrm>
        </p:spPr>
        <p:txBody>
          <a:bodyPr/>
          <a:lstStyle/>
          <a:p>
            <a:pPr marL="0" indent="0" algn="ctr">
              <a:buNone/>
            </a:pPr>
            <a:r>
              <a:rPr lang="en-US" dirty="0" smtClean="0"/>
              <a:t>CCYA employees report to ChildLine through electronic data systems </a:t>
            </a:r>
          </a:p>
          <a:p>
            <a:pPr marL="0" indent="0" algn="ctr">
              <a:buNone/>
            </a:pPr>
            <a:r>
              <a:rPr lang="en-US" dirty="0" smtClean="0"/>
              <a:t>specific to their agencies. </a:t>
            </a:r>
          </a:p>
          <a:p>
            <a:pPr marL="0" indent="0" algn="ctr">
              <a:buNone/>
            </a:pPr>
            <a:r>
              <a:rPr lang="en-US" dirty="0" smtClean="0"/>
              <a:t>Please review the electronic reporting process at your agency with your supervisor.</a:t>
            </a:r>
            <a:endParaRPr lang="en-US" dirty="0"/>
          </a:p>
        </p:txBody>
      </p:sp>
      <p:sp>
        <p:nvSpPr>
          <p:cNvPr id="6" name="Slide Number Placeholder 5"/>
          <p:cNvSpPr>
            <a:spLocks noGrp="1"/>
          </p:cNvSpPr>
          <p:nvPr>
            <p:ph type="sldNum" sz="quarter" idx="11"/>
          </p:nvPr>
        </p:nvSpPr>
        <p:spPr/>
        <p:txBody>
          <a:bodyPr/>
          <a:lstStyle/>
          <a:p>
            <a:fld id="{7D0BDE68-B39B-4952-BD82-51CE8EBE541C}" type="slidenum">
              <a:rPr lang="en-US" smtClean="0"/>
              <a:pPr/>
              <a:t>18</a:t>
            </a:fld>
            <a:endParaRPr lang="en-US" dirty="0"/>
          </a:p>
        </p:txBody>
      </p:sp>
    </p:spTree>
    <p:extLst>
      <p:ext uri="{BB962C8B-B14F-4D97-AF65-F5344CB8AC3E}">
        <p14:creationId xmlns:p14="http://schemas.microsoft.com/office/powerpoint/2010/main" val="2745230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smtClean="0"/>
              <a:t>Receipt of Reports by a CCYA</a:t>
            </a:r>
            <a:endParaRPr lang="en-US" sz="3200" dirty="0"/>
          </a:p>
        </p:txBody>
      </p:sp>
      <p:sp>
        <p:nvSpPr>
          <p:cNvPr id="7" name="Content Placeholder 5"/>
          <p:cNvSpPr>
            <a:spLocks noGrp="1"/>
          </p:cNvSpPr>
          <p:nvPr>
            <p:ph idx="1"/>
          </p:nvPr>
        </p:nvSpPr>
        <p:spPr>
          <a:xfrm>
            <a:off x="457200" y="1600200"/>
            <a:ext cx="8229600" cy="4525963"/>
          </a:xfrm>
        </p:spPr>
        <p:txBody>
          <a:bodyPr>
            <a:normAutofit/>
          </a:bodyPr>
          <a:lstStyle/>
          <a:p>
            <a:r>
              <a:rPr lang="en-US" dirty="0" smtClean="0"/>
              <a:t>When a report is made directly to a</a:t>
            </a:r>
            <a:r>
              <a:rPr lang="en-US" b="1" dirty="0" smtClean="0"/>
              <a:t> CCYA</a:t>
            </a:r>
            <a:r>
              <a:rPr lang="en-US" dirty="0" smtClean="0"/>
              <a:t> and not </a:t>
            </a:r>
            <a:r>
              <a:rPr lang="en-US" dirty="0" err="1" smtClean="0"/>
              <a:t>ChildLine</a:t>
            </a:r>
            <a:r>
              <a:rPr lang="en-US" dirty="0" smtClean="0"/>
              <a:t>, after ensuring the safety</a:t>
            </a:r>
            <a:r>
              <a:rPr lang="en-US" b="1" dirty="0" smtClean="0"/>
              <a:t> </a:t>
            </a:r>
            <a:r>
              <a:rPr lang="en-US" dirty="0" smtClean="0"/>
              <a:t>of the child and any other child in the child’s home, the CCYA must immediately notify the </a:t>
            </a:r>
            <a:r>
              <a:rPr lang="en-US" b="1" dirty="0"/>
              <a:t>d</a:t>
            </a:r>
            <a:r>
              <a:rPr lang="en-US" b="1" dirty="0" smtClean="0"/>
              <a:t>epartment</a:t>
            </a:r>
            <a:r>
              <a:rPr lang="en-US" dirty="0" smtClean="0"/>
              <a:t> of the report</a:t>
            </a:r>
          </a:p>
          <a:p>
            <a:r>
              <a:rPr lang="en-US" dirty="0" smtClean="0"/>
              <a:t>If the report was given over the phone, the CCYA must attempt to collect as much of the information listed in “contents of report” as possible and submit the information to the department within 48 hours by written report or by </a:t>
            </a:r>
            <a:r>
              <a:rPr lang="en-US" b="1" dirty="0" smtClean="0"/>
              <a:t>electronic technologies</a:t>
            </a:r>
            <a:r>
              <a:rPr lang="en-US" dirty="0" smtClean="0"/>
              <a:t> </a:t>
            </a:r>
            <a:endParaRPr lang="en-US" dirty="0"/>
          </a:p>
        </p:txBody>
      </p:sp>
      <p:sp>
        <p:nvSpPr>
          <p:cNvPr id="9" name="Slide Number Placeholder 5"/>
          <p:cNvSpPr>
            <a:spLocks noGrp="1"/>
          </p:cNvSpPr>
          <p:nvPr>
            <p:ph type="sldNum" sz="quarter" idx="11"/>
          </p:nvPr>
        </p:nvSpPr>
        <p:spPr>
          <a:xfrm>
            <a:off x="8126412" y="6669741"/>
            <a:ext cx="1017588" cy="188259"/>
          </a:xfrm>
        </p:spPr>
        <p:txBody>
          <a:bodyPr/>
          <a:lstStyle/>
          <a:p>
            <a:fld id="{7D0BDE68-B39B-4952-BD82-51CE8EBE541C}" type="slidenum">
              <a:rPr lang="en-US" smtClean="0"/>
              <a:pPr/>
              <a:t>19</a:t>
            </a:fld>
            <a:endParaRPr lang="en-US" dirty="0"/>
          </a:p>
        </p:txBody>
      </p:sp>
    </p:spTree>
    <p:extLst>
      <p:ext uri="{BB962C8B-B14F-4D97-AF65-F5344CB8AC3E}">
        <p14:creationId xmlns:p14="http://schemas.microsoft.com/office/powerpoint/2010/main" val="1009631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85800" y="999564"/>
            <a:ext cx="7772400" cy="524436"/>
          </a:xfrm>
        </p:spPr>
        <p:txBody>
          <a:bodyPr/>
          <a:lstStyle/>
          <a:p>
            <a:r>
              <a:rPr lang="en-US" dirty="0" smtClean="0"/>
              <a:t>Pennsylvania’s Child Welfare Practice Model</a:t>
            </a:r>
            <a:endParaRPr lang="en-US" dirty="0"/>
          </a:p>
        </p:txBody>
      </p:sp>
      <p:sp>
        <p:nvSpPr>
          <p:cNvPr id="5" name="Content Placeholder 2"/>
          <p:cNvSpPr>
            <a:spLocks noGrp="1"/>
          </p:cNvSpPr>
          <p:nvPr>
            <p:ph sz="half" idx="1"/>
          </p:nvPr>
        </p:nvSpPr>
        <p:spPr>
          <a:xfrm>
            <a:off x="685800" y="1689847"/>
            <a:ext cx="3810000" cy="4787153"/>
          </a:xfrm>
        </p:spPr>
        <p:txBody>
          <a:bodyPr/>
          <a:lstStyle/>
          <a:p>
            <a:pPr marL="0" indent="0">
              <a:buNone/>
            </a:pPr>
            <a:r>
              <a:rPr lang="en-US" dirty="0" smtClean="0"/>
              <a:t>The Practice Model provides:</a:t>
            </a:r>
          </a:p>
          <a:p>
            <a:r>
              <a:rPr lang="en-US" dirty="0" smtClean="0"/>
              <a:t>A consistent basis for decision making</a:t>
            </a:r>
          </a:p>
          <a:p>
            <a:r>
              <a:rPr lang="en-US" dirty="0" smtClean="0"/>
              <a:t>Clear expectations of outcomes</a:t>
            </a:r>
          </a:p>
          <a:p>
            <a:r>
              <a:rPr lang="en-US" dirty="0" smtClean="0"/>
              <a:t>Shared values and ethics</a:t>
            </a:r>
          </a:p>
          <a:p>
            <a:r>
              <a:rPr lang="en-US" dirty="0" smtClean="0"/>
              <a:t>A principled way to evaluate your skills and performance</a:t>
            </a:r>
          </a:p>
          <a:p>
            <a:endParaRPr lang="en-US" dirty="0"/>
          </a:p>
        </p:txBody>
      </p:sp>
      <p:pic>
        <p:nvPicPr>
          <p:cNvPr id="8" name="Picture 2" descr="C:\Users\swatt\Pictures\PA's Child Welfare Practice Model.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648200" y="2112797"/>
            <a:ext cx="3810000" cy="3465844"/>
          </a:xfrm>
        </p:spPr>
      </p:pic>
      <p:sp>
        <p:nvSpPr>
          <p:cNvPr id="11" name="Rectangle 6"/>
          <p:cNvSpPr>
            <a:spLocks noGrp="1" noChangeArrowheads="1"/>
          </p:cNvSpPr>
          <p:nvPr>
            <p:ph type="sldNum" sz="quarter" idx="4294967295"/>
          </p:nvPr>
        </p:nvSpPr>
        <p:spPr bwMode="auto">
          <a:xfrm>
            <a:off x="8126412" y="6669741"/>
            <a:ext cx="1017588" cy="18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b="1">
                <a:latin typeface="+mn-lt"/>
                <a:ea typeface="+mn-ea"/>
              </a:defRPr>
            </a:lvl1pPr>
          </a:lstStyle>
          <a:p>
            <a:fld id="{6C4E0A26-FDF1-444B-AA20-3BC55664AF68}" type="slidenum">
              <a:rPr lang="en-US" smtClean="0"/>
              <a:t>2</a:t>
            </a:fld>
            <a:endParaRPr lang="en-US" dirty="0"/>
          </a:p>
        </p:txBody>
      </p:sp>
    </p:spTree>
    <p:extLst>
      <p:ext uri="{BB962C8B-B14F-4D97-AF65-F5344CB8AC3E}">
        <p14:creationId xmlns:p14="http://schemas.microsoft.com/office/powerpoint/2010/main" val="25501859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Mandated Reporters: Failure to Report</a:t>
            </a:r>
            <a:endParaRPr lang="en-US" dirty="0"/>
          </a:p>
        </p:txBody>
      </p:sp>
      <p:sp>
        <p:nvSpPr>
          <p:cNvPr id="3" name="Content Placeholder 2"/>
          <p:cNvSpPr>
            <a:spLocks noGrp="1"/>
          </p:cNvSpPr>
          <p:nvPr>
            <p:ph idx="1"/>
          </p:nvPr>
        </p:nvSpPr>
        <p:spPr>
          <a:xfrm>
            <a:off x="470645" y="1438834"/>
            <a:ext cx="5091955" cy="4881284"/>
          </a:xfrm>
        </p:spPr>
        <p:txBody>
          <a:bodyPr/>
          <a:lstStyle/>
          <a:p>
            <a:r>
              <a:rPr lang="en-US" dirty="0"/>
              <a:t>Mandated reporters are required by law to report when they have reasonable cause to suspect a child is the victim of abuse </a:t>
            </a:r>
            <a:endParaRPr lang="en-US" dirty="0" smtClean="0"/>
          </a:p>
          <a:p>
            <a:r>
              <a:rPr lang="en-US" dirty="0"/>
              <a:t>A mandated reporter who willfully fails to make a report of suspected child abuse could face legal penalties</a:t>
            </a:r>
            <a:r>
              <a:rPr lang="en-US" dirty="0" smtClean="0"/>
              <a:t> </a:t>
            </a:r>
            <a:endParaRPr lang="en-US" dirty="0" smtClean="0"/>
          </a:p>
          <a:p>
            <a:r>
              <a:rPr lang="en-US" dirty="0"/>
              <a:t>These penalties increase with </a:t>
            </a:r>
            <a:r>
              <a:rPr lang="en-US"/>
              <a:t>repeated </a:t>
            </a:r>
            <a:r>
              <a:rPr lang="en-US" smtClean="0"/>
              <a:t>violation</a:t>
            </a:r>
            <a:r>
              <a:rPr lang="en-US" smtClean="0"/>
              <a:t>s    </a:t>
            </a:r>
            <a:endParaRPr lang="en-US" dirty="0"/>
          </a:p>
        </p:txBody>
      </p:sp>
      <p:sp>
        <p:nvSpPr>
          <p:cNvPr id="7" name="Slide Number Placeholder 6"/>
          <p:cNvSpPr>
            <a:spLocks noGrp="1"/>
          </p:cNvSpPr>
          <p:nvPr>
            <p:ph type="sldNum" sz="quarter" idx="11"/>
          </p:nvPr>
        </p:nvSpPr>
        <p:spPr/>
        <p:txBody>
          <a:bodyPr/>
          <a:lstStyle/>
          <a:p>
            <a:fld id="{7D0BDE68-B39B-4952-BD82-51CE8EBE541C}" type="slidenum">
              <a:rPr lang="en-US" smtClean="0"/>
              <a:pPr/>
              <a:t>20</a:t>
            </a:fld>
            <a:endParaRPr lang="en-US" dirty="0"/>
          </a:p>
        </p:txBody>
      </p:sp>
      <p:pic>
        <p:nvPicPr>
          <p:cNvPr id="9" name="Picture 2" descr="courts,gavels,government,judges,law,legal systems,occupations,persons,Photographs,women"/>
          <p:cNvPicPr>
            <a:picLocks noChangeAspect="1" noChangeArrowheads="1"/>
          </p:cNvPicPr>
          <p:nvPr/>
        </p:nvPicPr>
        <p:blipFill>
          <a:blip r:embed="rId3" cstate="print"/>
          <a:srcRect l="16667" r="16667"/>
          <a:stretch>
            <a:fillRect/>
          </a:stretch>
        </p:blipFill>
        <p:spPr bwMode="auto">
          <a:xfrm>
            <a:off x="5753100" y="1752600"/>
            <a:ext cx="2743200" cy="4114800"/>
          </a:xfrm>
          <a:prstGeom prst="rect">
            <a:avLst/>
          </a:prstGeom>
          <a:noFill/>
        </p:spPr>
      </p:pic>
    </p:spTree>
    <p:extLst>
      <p:ext uri="{BB962C8B-B14F-4D97-AF65-F5344CB8AC3E}">
        <p14:creationId xmlns:p14="http://schemas.microsoft.com/office/powerpoint/2010/main" val="29757189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Protections for All Reporters </a:t>
            </a:r>
            <a:endParaRPr lang="en-US" dirty="0"/>
          </a:p>
        </p:txBody>
      </p:sp>
      <p:sp>
        <p:nvSpPr>
          <p:cNvPr id="3" name="Content Placeholder 2"/>
          <p:cNvSpPr>
            <a:spLocks noGrp="1"/>
          </p:cNvSpPr>
          <p:nvPr>
            <p:ph idx="1"/>
          </p:nvPr>
        </p:nvSpPr>
        <p:spPr>
          <a:xfrm>
            <a:off x="3428999" y="1438834"/>
            <a:ext cx="5289533" cy="4881284"/>
          </a:xfrm>
        </p:spPr>
        <p:txBody>
          <a:bodyPr/>
          <a:lstStyle/>
          <a:p>
            <a:r>
              <a:rPr lang="en-US" sz="1700" dirty="0" smtClean="0"/>
              <a:t>Pennsylvania law protects all reporters of suspected child abuse.</a:t>
            </a:r>
          </a:p>
          <a:p>
            <a:r>
              <a:rPr lang="en-US" sz="1700" dirty="0" smtClean="0"/>
              <a:t>When a report is made in “good faith” a reporter is immune from civil or criminal liability.</a:t>
            </a:r>
          </a:p>
          <a:p>
            <a:r>
              <a:rPr lang="en-US" sz="1700" dirty="0" smtClean="0"/>
              <a:t>Mandated reporters who make reports of suspected child abuse or  of a crime against a child are not in violation of the Mental Health Procedures Act by releasing information necessary to complete the report. </a:t>
            </a:r>
          </a:p>
          <a:p>
            <a:r>
              <a:rPr lang="en-US" sz="1700" dirty="0" smtClean="0"/>
              <a:t>The law imposes penalties if any person attempts to intimidate, retaliate, or obstruct an individual from reporting suspected child abuse.</a:t>
            </a:r>
          </a:p>
          <a:p>
            <a:r>
              <a:rPr lang="en-US" sz="1700" dirty="0" smtClean="0"/>
              <a:t>A reporter may also take action for appropriate relief if relieved of employment or discriminated against in any other way as a result of making a report of suspected child abuse. </a:t>
            </a:r>
          </a:p>
          <a:p>
            <a:endParaRPr lang="en-US" sz="1700" dirty="0"/>
          </a:p>
        </p:txBody>
      </p:sp>
      <p:sp>
        <p:nvSpPr>
          <p:cNvPr id="7" name="Slide Number Placeholder 6"/>
          <p:cNvSpPr>
            <a:spLocks noGrp="1"/>
          </p:cNvSpPr>
          <p:nvPr>
            <p:ph type="sldNum" sz="quarter" idx="11"/>
          </p:nvPr>
        </p:nvSpPr>
        <p:spPr/>
        <p:txBody>
          <a:bodyPr/>
          <a:lstStyle/>
          <a:p>
            <a:fld id="{7D0BDE68-B39B-4952-BD82-51CE8EBE541C}" type="slidenum">
              <a:rPr lang="en-US" smtClean="0"/>
              <a:pPr/>
              <a:t>21</a:t>
            </a:fld>
            <a:endParaRPr lang="en-US" dirty="0"/>
          </a:p>
        </p:txBody>
      </p:sp>
      <p:pic>
        <p:nvPicPr>
          <p:cNvPr id="1026" name="Picture 2" descr="View detai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133600"/>
            <a:ext cx="25908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6403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Protections: Confidentiality</a:t>
            </a:r>
            <a:endParaRPr lang="en-US" dirty="0"/>
          </a:p>
        </p:txBody>
      </p:sp>
      <p:sp>
        <p:nvSpPr>
          <p:cNvPr id="3" name="Content Placeholder 2"/>
          <p:cNvSpPr>
            <a:spLocks noGrp="1"/>
          </p:cNvSpPr>
          <p:nvPr>
            <p:ph idx="1"/>
          </p:nvPr>
        </p:nvSpPr>
        <p:spPr>
          <a:xfrm>
            <a:off x="3962399" y="1438834"/>
            <a:ext cx="4756133" cy="4881284"/>
          </a:xfrm>
        </p:spPr>
        <p:txBody>
          <a:bodyPr/>
          <a:lstStyle/>
          <a:p>
            <a:r>
              <a:rPr lang="en-US" dirty="0" smtClean="0"/>
              <a:t>Reporters are protected by strict confidentiality provisions. Amendments to the CPSL, prohibits the department, county, institution, school, facility , or agency or designated agent of the person in charge from identifying the person who made a report of suspected abuse or who cooperated in a subsequent investigation. </a:t>
            </a:r>
          </a:p>
          <a:p>
            <a:endParaRPr lang="en-US" dirty="0" smtClean="0"/>
          </a:p>
        </p:txBody>
      </p:sp>
      <p:sp>
        <p:nvSpPr>
          <p:cNvPr id="6" name="Slide Number Placeholder 5"/>
          <p:cNvSpPr>
            <a:spLocks noGrp="1"/>
          </p:cNvSpPr>
          <p:nvPr>
            <p:ph type="sldNum" sz="quarter" idx="11"/>
          </p:nvPr>
        </p:nvSpPr>
        <p:spPr/>
        <p:txBody>
          <a:bodyPr/>
          <a:lstStyle/>
          <a:p>
            <a:fld id="{7D0BDE68-B39B-4952-BD82-51CE8EBE541C}" type="slidenum">
              <a:rPr lang="en-US" smtClean="0"/>
              <a:pPr/>
              <a:t>22</a:t>
            </a:fld>
            <a:endParaRPr lang="en-US" dirty="0"/>
          </a:p>
        </p:txBody>
      </p:sp>
      <p:pic>
        <p:nvPicPr>
          <p:cNvPr id="3074" name="Picture 2" descr="C:\Users\eneail\AppData\Local\Microsoft\Windows\Temporary Internet Files\Content.IE5\Y6BG91GK\MP90030962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76400"/>
            <a:ext cx="298958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2893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470648"/>
          </a:xfrm>
        </p:spPr>
        <p:txBody>
          <a:bodyPr/>
          <a:lstStyle/>
          <a:p>
            <a:r>
              <a:rPr lang="en-US" dirty="0" smtClean="0"/>
              <a:t>Practice Model</a:t>
            </a:r>
            <a:endParaRPr lang="en-US" dirty="0"/>
          </a:p>
        </p:txBody>
      </p:sp>
      <p:sp>
        <p:nvSpPr>
          <p:cNvPr id="3" name="Text Placeholder 2"/>
          <p:cNvSpPr>
            <a:spLocks noGrp="1"/>
          </p:cNvSpPr>
          <p:nvPr>
            <p:ph type="body" idx="1"/>
          </p:nvPr>
        </p:nvSpPr>
        <p:spPr>
          <a:xfrm>
            <a:off x="457200" y="1143000"/>
            <a:ext cx="4040188" cy="639762"/>
          </a:xfrm>
          <a:solidFill>
            <a:schemeClr val="accent6">
              <a:lumMod val="20000"/>
              <a:lumOff val="80000"/>
            </a:schemeClr>
          </a:solidFill>
        </p:spPr>
        <p:txBody>
          <a:bodyPr/>
          <a:lstStyle/>
          <a:p>
            <a:pPr algn="ctr"/>
            <a:r>
              <a:rPr lang="en-US" dirty="0" smtClean="0"/>
              <a:t>Outcome</a:t>
            </a:r>
            <a:endParaRPr lang="en-US" dirty="0"/>
          </a:p>
        </p:txBody>
      </p:sp>
      <p:sp>
        <p:nvSpPr>
          <p:cNvPr id="4" name="Content Placeholder 3"/>
          <p:cNvSpPr>
            <a:spLocks noGrp="1"/>
          </p:cNvSpPr>
          <p:nvPr>
            <p:ph sz="half" idx="2"/>
          </p:nvPr>
        </p:nvSpPr>
        <p:spPr>
          <a:xfrm>
            <a:off x="457200" y="1752600"/>
            <a:ext cx="4040188" cy="4208930"/>
          </a:xfrm>
        </p:spPr>
        <p:txBody>
          <a:bodyPr/>
          <a:lstStyle/>
          <a:p>
            <a:pPr marL="0" indent="0" algn="ctr">
              <a:buNone/>
            </a:pPr>
            <a:r>
              <a:rPr lang="en-US" sz="1900" b="1" dirty="0" smtClean="0"/>
              <a:t>Safety from abuse &amp; neglect</a:t>
            </a:r>
          </a:p>
          <a:p>
            <a:pPr marL="0" indent="0" algn="ctr">
              <a:buNone/>
            </a:pPr>
            <a:r>
              <a:rPr lang="en-US" sz="1900" dirty="0" smtClean="0"/>
              <a:t>As a child welfare professional, you work every day to ensure children's safety from abuse and neglect and to support families through provision of services. </a:t>
            </a:r>
          </a:p>
          <a:p>
            <a:pPr marL="0" indent="0" algn="ctr">
              <a:buNone/>
            </a:pPr>
            <a:endParaRPr lang="en-US" sz="1900" dirty="0" smtClean="0"/>
          </a:p>
          <a:p>
            <a:pPr marL="0" indent="0" algn="ctr">
              <a:buNone/>
            </a:pPr>
            <a:r>
              <a:rPr lang="en-US" sz="1900" dirty="0" smtClean="0"/>
              <a:t>Policy makers had these outcomes in mind as they drafted the amendments to the Child Protective Services Law.</a:t>
            </a:r>
            <a:endParaRPr lang="en-US" sz="1900" dirty="0"/>
          </a:p>
        </p:txBody>
      </p:sp>
      <p:sp>
        <p:nvSpPr>
          <p:cNvPr id="5" name="Text Placeholder 4"/>
          <p:cNvSpPr>
            <a:spLocks noGrp="1"/>
          </p:cNvSpPr>
          <p:nvPr>
            <p:ph type="body" sz="quarter" idx="3"/>
          </p:nvPr>
        </p:nvSpPr>
        <p:spPr>
          <a:xfrm>
            <a:off x="4645025" y="1143000"/>
            <a:ext cx="4041775" cy="639762"/>
          </a:xfrm>
          <a:solidFill>
            <a:schemeClr val="accent6">
              <a:lumMod val="20000"/>
              <a:lumOff val="80000"/>
            </a:schemeClr>
          </a:solidFill>
        </p:spPr>
        <p:txBody>
          <a:bodyPr/>
          <a:lstStyle/>
          <a:p>
            <a:pPr algn="ctr"/>
            <a:r>
              <a:rPr lang="en-US" dirty="0" smtClean="0"/>
              <a:t>Value</a:t>
            </a:r>
            <a:endParaRPr lang="en-US" dirty="0"/>
          </a:p>
        </p:txBody>
      </p:sp>
      <p:sp>
        <p:nvSpPr>
          <p:cNvPr id="6" name="Content Placeholder 5"/>
          <p:cNvSpPr>
            <a:spLocks noGrp="1"/>
          </p:cNvSpPr>
          <p:nvPr>
            <p:ph sz="quarter" idx="4"/>
          </p:nvPr>
        </p:nvSpPr>
        <p:spPr>
          <a:xfrm>
            <a:off x="4645025" y="1752600"/>
            <a:ext cx="4041775" cy="4208929"/>
          </a:xfrm>
        </p:spPr>
        <p:txBody>
          <a:bodyPr/>
          <a:lstStyle/>
          <a:p>
            <a:pPr marL="0" lvl="0" indent="0" algn="ctr">
              <a:buNone/>
            </a:pPr>
            <a:r>
              <a:rPr lang="en-US" sz="1900" b="1" dirty="0" smtClean="0"/>
              <a:t>Community</a:t>
            </a:r>
          </a:p>
          <a:p>
            <a:pPr marL="0" indent="0">
              <a:buNone/>
            </a:pPr>
            <a:r>
              <a:rPr lang="en-US" sz="1900" dirty="0" smtClean="0"/>
              <a:t>Community is broadly defined and includes, but is not limited to:</a:t>
            </a:r>
          </a:p>
          <a:p>
            <a:r>
              <a:rPr lang="en-US" sz="1900" dirty="0" smtClean="0"/>
              <a:t>Families</a:t>
            </a:r>
          </a:p>
          <a:p>
            <a:r>
              <a:rPr lang="en-US" sz="1900" dirty="0" smtClean="0"/>
              <a:t>Neighbors</a:t>
            </a:r>
          </a:p>
          <a:p>
            <a:r>
              <a:rPr lang="en-US" sz="1900" dirty="0" smtClean="0"/>
              <a:t>Volunteers</a:t>
            </a:r>
          </a:p>
          <a:p>
            <a:r>
              <a:rPr lang="en-US" sz="1900" dirty="0" smtClean="0"/>
              <a:t>Spiritual, educational, medical, behavioral health and legal partners</a:t>
            </a:r>
          </a:p>
          <a:p>
            <a:pPr marL="0" indent="0">
              <a:buNone/>
            </a:pPr>
            <a:r>
              <a:rPr lang="en-US" sz="1900" dirty="0" smtClean="0"/>
              <a:t>Natural partnerships must exist within a community to promote prevention, protection, well-being, and lifelong connections.</a:t>
            </a:r>
          </a:p>
          <a:p>
            <a:endParaRPr lang="en-US" dirty="0"/>
          </a:p>
        </p:txBody>
      </p:sp>
      <p:sp>
        <p:nvSpPr>
          <p:cNvPr id="12" name="Rectangle 6"/>
          <p:cNvSpPr>
            <a:spLocks noGrp="1" noChangeArrowheads="1"/>
          </p:cNvSpPr>
          <p:nvPr>
            <p:ph type="sldNum" sz="quarter" idx="4"/>
          </p:nvPr>
        </p:nvSpPr>
        <p:spPr bwMode="auto">
          <a:xfrm>
            <a:off x="8126412" y="6669741"/>
            <a:ext cx="1017588" cy="18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b="1">
                <a:latin typeface="+mn-lt"/>
                <a:ea typeface="+mn-ea"/>
              </a:defRPr>
            </a:lvl1pPr>
          </a:lstStyle>
          <a:p>
            <a:fld id="{6C4E0A26-FDF1-444B-AA20-3BC55664AF68}" type="slidenum">
              <a:rPr lang="en-US" smtClean="0"/>
              <a:t>3</a:t>
            </a:fld>
            <a:endParaRPr lang="en-US" dirty="0"/>
          </a:p>
        </p:txBody>
      </p:sp>
    </p:spTree>
    <p:extLst>
      <p:ext uri="{BB962C8B-B14F-4D97-AF65-F5344CB8AC3E}">
        <p14:creationId xmlns:p14="http://schemas.microsoft.com/office/powerpoint/2010/main" val="970394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Learning Objective</a:t>
            </a:r>
            <a:endParaRPr lang="en-US" dirty="0"/>
          </a:p>
        </p:txBody>
      </p:sp>
      <p:sp>
        <p:nvSpPr>
          <p:cNvPr id="3" name="Content Placeholder 2"/>
          <p:cNvSpPr>
            <a:spLocks noGrp="1"/>
          </p:cNvSpPr>
          <p:nvPr>
            <p:ph idx="1"/>
          </p:nvPr>
        </p:nvSpPr>
        <p:spPr/>
        <p:txBody>
          <a:bodyPr/>
          <a:lstStyle/>
          <a:p>
            <a:pPr marL="0" indent="0">
              <a:buNone/>
            </a:pPr>
            <a:r>
              <a:rPr lang="en-US" dirty="0" smtClean="0"/>
              <a:t>Participants will be able to:</a:t>
            </a:r>
          </a:p>
          <a:p>
            <a:r>
              <a:rPr lang="en-US" smtClean="0"/>
              <a:t>Formulate a </a:t>
            </a:r>
            <a:r>
              <a:rPr lang="en-US" dirty="0" smtClean="0"/>
              <a:t>plan to provide guidance to members of their community regarding requirements for reporting child abuse.</a:t>
            </a:r>
            <a:endParaRPr lang="en-US" dirty="0"/>
          </a:p>
        </p:txBody>
      </p:sp>
      <p:sp>
        <p:nvSpPr>
          <p:cNvPr id="6" name="Rectangle 6"/>
          <p:cNvSpPr>
            <a:spLocks noGrp="1" noChangeArrowheads="1"/>
          </p:cNvSpPr>
          <p:nvPr>
            <p:ph type="sldNum" sz="quarter" idx="4294967295"/>
          </p:nvPr>
        </p:nvSpPr>
        <p:spPr bwMode="auto">
          <a:xfrm>
            <a:off x="8126412" y="6669741"/>
            <a:ext cx="1017588" cy="18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b="1">
                <a:latin typeface="+mn-lt"/>
                <a:ea typeface="+mn-ea"/>
              </a:defRPr>
            </a:lvl1pPr>
          </a:lstStyle>
          <a:p>
            <a:fld id="{6C4E0A26-FDF1-444B-AA20-3BC55664AF68}" type="slidenum">
              <a:rPr lang="en-US" smtClean="0"/>
              <a:t>4</a:t>
            </a:fld>
            <a:endParaRPr lang="en-US" dirty="0"/>
          </a:p>
        </p:txBody>
      </p:sp>
    </p:spTree>
    <p:extLst>
      <p:ext uri="{BB962C8B-B14F-4D97-AF65-F5344CB8AC3E}">
        <p14:creationId xmlns:p14="http://schemas.microsoft.com/office/powerpoint/2010/main" val="1589019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Name Tents</a:t>
            </a:r>
            <a:endParaRPr lang="en-US" dirty="0"/>
          </a:p>
        </p:txBody>
      </p:sp>
      <p:sp>
        <p:nvSpPr>
          <p:cNvPr id="5" name="Content Placeholder 4"/>
          <p:cNvSpPr>
            <a:spLocks noGrp="1"/>
          </p:cNvSpPr>
          <p:nvPr>
            <p:ph idx="1"/>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109985899"/>
              </p:ext>
            </p:extLst>
          </p:nvPr>
        </p:nvGraphicFramePr>
        <p:xfrm>
          <a:off x="1219200" y="2133600"/>
          <a:ext cx="6477000" cy="2276475"/>
        </p:xfrm>
        <a:graphic>
          <a:graphicData uri="http://schemas.openxmlformats.org/drawingml/2006/table">
            <a:tbl>
              <a:tblPr firstRow="1" bandRow="1">
                <a:tableStyleId>{8FD4443E-F989-4FC4-A0C8-D5A2AF1F390B}</a:tableStyleId>
              </a:tblPr>
              <a:tblGrid>
                <a:gridCol w="2286000"/>
                <a:gridCol w="2032000"/>
                <a:gridCol w="2159000"/>
              </a:tblGrid>
              <a:tr h="965469">
                <a:tc>
                  <a:txBody>
                    <a:bodyPr/>
                    <a:lstStyle/>
                    <a:p>
                      <a:pPr algn="ctr"/>
                      <a:r>
                        <a:rPr lang="en-US" sz="2400" dirty="0" smtClean="0">
                          <a:solidFill>
                            <a:schemeClr val="bg1"/>
                          </a:solidFill>
                        </a:rPr>
                        <a:t>Organization</a:t>
                      </a:r>
                      <a:endParaRPr lang="en-US" sz="2400" dirty="0">
                        <a:solidFill>
                          <a:schemeClr val="bg1"/>
                        </a:solidFill>
                      </a:endParaRPr>
                    </a:p>
                  </a:txBody>
                  <a:tcPr marT="45733" marB="45733">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rowSpan="2">
                  <a:txBody>
                    <a:bodyPr/>
                    <a:lstStyle/>
                    <a:p>
                      <a:pPr algn="ctr"/>
                      <a:r>
                        <a:rPr lang="en-US" sz="2400" dirty="0" smtClean="0">
                          <a:solidFill>
                            <a:schemeClr val="bg1"/>
                          </a:solidFill>
                        </a:rPr>
                        <a:t>Name</a:t>
                      </a:r>
                      <a:endParaRPr lang="en-US" sz="2400" dirty="0">
                        <a:solidFill>
                          <a:schemeClr val="bg1"/>
                        </a:solidFill>
                      </a:endParaRPr>
                    </a:p>
                  </a:txBody>
                  <a:tcPr marT="45733" marB="45733"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400" dirty="0" smtClean="0">
                          <a:solidFill>
                            <a:schemeClr val="bg1"/>
                          </a:solidFill>
                        </a:rPr>
                        <a:t>Position</a:t>
                      </a:r>
                      <a:endParaRPr lang="en-US" sz="2400" dirty="0">
                        <a:solidFill>
                          <a:schemeClr val="bg1"/>
                        </a:solidFill>
                      </a:endParaRPr>
                    </a:p>
                  </a:txBody>
                  <a:tcPr marT="45733" marB="45733">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1311006">
                <a:tc>
                  <a:txBody>
                    <a:bodyPr/>
                    <a:lstStyle/>
                    <a:p>
                      <a:endParaRPr lang="en-US" sz="2000" dirty="0" smtClean="0"/>
                    </a:p>
                    <a:p>
                      <a:r>
                        <a:rPr lang="en-US" sz="2000" dirty="0" smtClean="0">
                          <a:solidFill>
                            <a:schemeClr val="tx1"/>
                          </a:solidFill>
                        </a:rPr>
                        <a:t>Length of</a:t>
                      </a:r>
                      <a:r>
                        <a:rPr lang="en-US" sz="2000" baseline="0" dirty="0" smtClean="0">
                          <a:solidFill>
                            <a:schemeClr val="tx1"/>
                          </a:solidFill>
                        </a:rPr>
                        <a:t> time in current position</a:t>
                      </a:r>
                      <a:endParaRPr lang="en-US" sz="2000" dirty="0">
                        <a:solidFill>
                          <a:schemeClr val="tx1"/>
                        </a:solidFill>
                      </a:endParaRPr>
                    </a:p>
                  </a:txBody>
                  <a:tcPr marT="45733" marB="45733">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rgbClr val="CDB97D"/>
                    </a:solidFill>
                  </a:tcPr>
                </a:tc>
                <a:tc vMerge="1">
                  <a:txBody>
                    <a:bodyPr/>
                    <a:lstStyle/>
                    <a:p>
                      <a:endParaRPr lang="en-US" dirty="0"/>
                    </a:p>
                  </a:txBody>
                  <a:tcPr/>
                </a:tc>
                <a:tc>
                  <a:txBody>
                    <a:bodyPr/>
                    <a:lstStyle/>
                    <a:p>
                      <a:pPr marL="176213" indent="0"/>
                      <a:endParaRPr lang="en-US" sz="2000" dirty="0">
                        <a:solidFill>
                          <a:schemeClr val="tx1"/>
                        </a:solidFill>
                      </a:endParaRPr>
                    </a:p>
                  </a:txBody>
                  <a:tcPr marT="45733" marB="45733">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rgbClr val="CDB97D"/>
                    </a:solidFill>
                  </a:tcPr>
                </a:tc>
              </a:tr>
            </a:tbl>
          </a:graphicData>
        </a:graphic>
      </p:graphicFrame>
      <p:sp>
        <p:nvSpPr>
          <p:cNvPr id="6" name="Rectangle 6"/>
          <p:cNvSpPr>
            <a:spLocks noGrp="1" noChangeArrowheads="1"/>
          </p:cNvSpPr>
          <p:nvPr>
            <p:ph type="sldNum" sz="quarter" idx="4294967295"/>
          </p:nvPr>
        </p:nvSpPr>
        <p:spPr bwMode="auto">
          <a:xfrm>
            <a:off x="8126412" y="6669741"/>
            <a:ext cx="1017588" cy="18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b="1">
                <a:latin typeface="+mn-lt"/>
                <a:ea typeface="+mn-ea"/>
              </a:defRPr>
            </a:lvl1pPr>
          </a:lstStyle>
          <a:p>
            <a:fld id="{6C4E0A26-FDF1-444B-AA20-3BC55664AF68}" type="slidenum">
              <a:rPr lang="en-US" smtClean="0"/>
              <a:t>5</a:t>
            </a:fld>
            <a:endParaRPr lang="en-US" dirty="0"/>
          </a:p>
        </p:txBody>
      </p:sp>
    </p:spTree>
    <p:extLst>
      <p:ext uri="{BB962C8B-B14F-4D97-AF65-F5344CB8AC3E}">
        <p14:creationId xmlns:p14="http://schemas.microsoft.com/office/powerpoint/2010/main" val="3788617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Basis to Report</a:t>
            </a:r>
            <a:endParaRPr lang="en-US" dirty="0"/>
          </a:p>
        </p:txBody>
      </p:sp>
      <p:sp>
        <p:nvSpPr>
          <p:cNvPr id="3" name="Content Placeholder 2"/>
          <p:cNvSpPr>
            <a:spLocks noGrp="1"/>
          </p:cNvSpPr>
          <p:nvPr>
            <p:ph idx="1"/>
          </p:nvPr>
        </p:nvSpPr>
        <p:spPr/>
        <p:txBody>
          <a:bodyPr/>
          <a:lstStyle/>
          <a:p>
            <a:r>
              <a:rPr lang="en-US" dirty="0" smtClean="0"/>
              <a:t>In what circumstances and situations is a mandated reporter required to report?</a:t>
            </a:r>
            <a:endParaRPr lang="en-US" dirty="0"/>
          </a:p>
        </p:txBody>
      </p:sp>
      <p:pic>
        <p:nvPicPr>
          <p:cNvPr id="2056" name="Picture 8">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447800" y="2892590"/>
            <a:ext cx="2195671" cy="3293506"/>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181600" y="2746004"/>
            <a:ext cx="2362200" cy="35551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p:cNvSpPr>
            <a:spLocks noGrp="1" noChangeArrowheads="1"/>
          </p:cNvSpPr>
          <p:nvPr>
            <p:ph type="sldNum" sz="quarter" idx="4294967295"/>
          </p:nvPr>
        </p:nvSpPr>
        <p:spPr bwMode="auto">
          <a:xfrm>
            <a:off x="8126412" y="6669741"/>
            <a:ext cx="1017588" cy="18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b="1">
                <a:latin typeface="+mn-lt"/>
                <a:ea typeface="+mn-ea"/>
              </a:defRPr>
            </a:lvl1pPr>
          </a:lstStyle>
          <a:p>
            <a:fld id="{6C4E0A26-FDF1-444B-AA20-3BC55664AF68}" type="slidenum">
              <a:rPr lang="en-US" smtClean="0"/>
              <a:t>6</a:t>
            </a:fld>
            <a:endParaRPr lang="en-US" dirty="0"/>
          </a:p>
        </p:txBody>
      </p:sp>
    </p:spTree>
    <p:extLst>
      <p:ext uri="{BB962C8B-B14F-4D97-AF65-F5344CB8AC3E}">
        <p14:creationId xmlns:p14="http://schemas.microsoft.com/office/powerpoint/2010/main" val="16470444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Basis to Report</a:t>
            </a:r>
            <a:endParaRPr lang="en-US" dirty="0"/>
          </a:p>
        </p:txBody>
      </p:sp>
      <p:sp>
        <p:nvSpPr>
          <p:cNvPr id="3" name="Content Placeholder 2"/>
          <p:cNvSpPr>
            <a:spLocks noGrp="1"/>
          </p:cNvSpPr>
          <p:nvPr>
            <p:ph idx="1"/>
          </p:nvPr>
        </p:nvSpPr>
        <p:spPr/>
        <p:txBody>
          <a:bodyPr/>
          <a:lstStyle/>
          <a:p>
            <a:r>
              <a:rPr lang="en-US" smtClean="0"/>
              <a:t>A mandated reporter must make a report of suspected child abuse if there is reasonable cause to suspect  that a child is a victim of abuse when they:  </a:t>
            </a:r>
          </a:p>
          <a:p>
            <a:pPr lvl="1"/>
            <a:r>
              <a:rPr lang="en-US" smtClean="0"/>
              <a:t>Come into contact with the child in the course of employment, occupation and practice of a profession or through a regularly scheduled program, activity or service</a:t>
            </a:r>
          </a:p>
          <a:p>
            <a:pPr lvl="1"/>
            <a:r>
              <a:rPr lang="en-US" smtClean="0"/>
              <a:t>Are directly responsible for the care, supervision, guidance or training of the child, or is affiliated with an agency, institution, organization, school, regularly established church or religious organization or other entity</a:t>
            </a:r>
            <a:endParaRPr lang="en-US" dirty="0" smtClean="0"/>
          </a:p>
        </p:txBody>
      </p:sp>
      <p:sp>
        <p:nvSpPr>
          <p:cNvPr id="7" name="Slide Number Placeholder 6"/>
          <p:cNvSpPr>
            <a:spLocks noGrp="1" noChangeArrowheads="1"/>
          </p:cNvSpPr>
          <p:nvPr>
            <p:ph type="sldNum" sz="quarter" idx="4294967295"/>
          </p:nvPr>
        </p:nvSpPr>
        <p:spPr bwMode="auto">
          <a:xfrm>
            <a:off x="8126412" y="6669741"/>
            <a:ext cx="1017588" cy="18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b="1">
                <a:latin typeface="+mn-lt"/>
                <a:ea typeface="+mn-ea"/>
              </a:defRPr>
            </a:lvl1pPr>
          </a:lstStyle>
          <a:p>
            <a:fld id="{6C4E0A26-FDF1-444B-AA20-3BC55664AF68}" type="slidenum">
              <a:rPr lang="en-US" smtClean="0"/>
              <a:t>7</a:t>
            </a:fld>
            <a:endParaRPr lang="en-US" dirty="0"/>
          </a:p>
        </p:txBody>
      </p:sp>
    </p:spTree>
    <p:extLst>
      <p:ext uri="{BB962C8B-B14F-4D97-AF65-F5344CB8AC3E}">
        <p14:creationId xmlns:p14="http://schemas.microsoft.com/office/powerpoint/2010/main" val="34032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Basis to Report</a:t>
            </a:r>
            <a:endParaRPr lang="en-US" dirty="0"/>
          </a:p>
        </p:txBody>
      </p:sp>
      <p:sp>
        <p:nvSpPr>
          <p:cNvPr id="3" name="Content Placeholder 2"/>
          <p:cNvSpPr>
            <a:spLocks noGrp="1"/>
          </p:cNvSpPr>
          <p:nvPr>
            <p:ph idx="1"/>
          </p:nvPr>
        </p:nvSpPr>
        <p:spPr/>
        <p:txBody>
          <a:bodyPr/>
          <a:lstStyle/>
          <a:p>
            <a:r>
              <a:rPr lang="en-US" smtClean="0"/>
              <a:t>A mandated reporter must make a report of suspected child abuse if there is reasonable cause to suspect  that a child is a victim of abuse when:  </a:t>
            </a:r>
          </a:p>
          <a:p>
            <a:pPr lvl="1"/>
            <a:r>
              <a:rPr lang="en-US" smtClean="0"/>
              <a:t>A person makes a specific disclosure to the mandated reporter that an identifiable child is the victim of child abuse</a:t>
            </a:r>
          </a:p>
          <a:p>
            <a:pPr lvl="1"/>
            <a:r>
              <a:rPr lang="en-US" smtClean="0"/>
              <a:t>An individual 14 years or older makes a specific disclosure to the mandated reporter that the individual has committed child abuse</a:t>
            </a:r>
            <a:endParaRPr lang="en-US" dirty="0"/>
          </a:p>
        </p:txBody>
      </p:sp>
      <p:sp>
        <p:nvSpPr>
          <p:cNvPr id="7" name="Slide Number Placeholder 6"/>
          <p:cNvSpPr>
            <a:spLocks noGrp="1" noChangeArrowheads="1"/>
          </p:cNvSpPr>
          <p:nvPr>
            <p:ph type="sldNum" sz="quarter" idx="4294967295"/>
          </p:nvPr>
        </p:nvSpPr>
        <p:spPr bwMode="auto">
          <a:xfrm>
            <a:off x="8126412" y="6669741"/>
            <a:ext cx="1017588" cy="18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b="1">
                <a:latin typeface="+mn-lt"/>
                <a:ea typeface="+mn-ea"/>
              </a:defRPr>
            </a:lvl1pPr>
          </a:lstStyle>
          <a:p>
            <a:fld id="{6C4E0A26-FDF1-444B-AA20-3BC55664AF68}" type="slidenum">
              <a:rPr lang="en-US" smtClean="0"/>
              <a:t>8</a:t>
            </a:fld>
            <a:endParaRPr lang="en-US" dirty="0"/>
          </a:p>
        </p:txBody>
      </p:sp>
    </p:spTree>
    <p:extLst>
      <p:ext uri="{BB962C8B-B14F-4D97-AF65-F5344CB8AC3E}">
        <p14:creationId xmlns:p14="http://schemas.microsoft.com/office/powerpoint/2010/main" val="32362289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Pictures\Stock Photography\Photos of People\bigstock_Disabled_Teen_Boy_-_Serious_76901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295400"/>
            <a:ext cx="3225800" cy="48387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smtClean="0"/>
              <a:t>These are Not Requirements: </a:t>
            </a:r>
            <a:endParaRPr lang="en-US" dirty="0"/>
          </a:p>
        </p:txBody>
      </p:sp>
      <p:sp>
        <p:nvSpPr>
          <p:cNvPr id="3" name="Content Placeholder 2"/>
          <p:cNvSpPr>
            <a:spLocks noGrp="1"/>
          </p:cNvSpPr>
          <p:nvPr>
            <p:ph sz="half" idx="1"/>
          </p:nvPr>
        </p:nvSpPr>
        <p:spPr/>
        <p:txBody>
          <a:bodyPr/>
          <a:lstStyle/>
          <a:p>
            <a:r>
              <a:rPr lang="en-US" sz="2400" dirty="0" smtClean="0"/>
              <a:t>The law does not require a child to “come before” mandated reporters for them to make a report of suspected child abuse. </a:t>
            </a:r>
          </a:p>
          <a:p>
            <a:r>
              <a:rPr lang="en-US" sz="2400" dirty="0" smtClean="0"/>
              <a:t>The law does not require the mandated reporter to identify the person responsible for the child abuse to make a report. </a:t>
            </a:r>
            <a:endParaRPr lang="en-US" sz="2400" dirty="0"/>
          </a:p>
        </p:txBody>
      </p:sp>
      <p:sp>
        <p:nvSpPr>
          <p:cNvPr id="9" name="Rectangle 6"/>
          <p:cNvSpPr>
            <a:spLocks noGrp="1" noChangeArrowheads="1"/>
          </p:cNvSpPr>
          <p:nvPr>
            <p:ph type="sldNum" sz="quarter" idx="4294967295"/>
          </p:nvPr>
        </p:nvSpPr>
        <p:spPr bwMode="auto">
          <a:xfrm>
            <a:off x="8126412" y="6669741"/>
            <a:ext cx="1017588" cy="18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b="1">
                <a:latin typeface="+mn-lt"/>
                <a:ea typeface="+mn-ea"/>
              </a:defRPr>
            </a:lvl1pPr>
          </a:lstStyle>
          <a:p>
            <a:fld id="{6C4E0A26-FDF1-444B-AA20-3BC55664AF68}" type="slidenum">
              <a:rPr lang="en-US" smtClean="0"/>
              <a:t>9</a:t>
            </a:fld>
            <a:endParaRPr lang="en-US" dirty="0"/>
          </a:p>
        </p:txBody>
      </p:sp>
    </p:spTree>
    <p:extLst>
      <p:ext uri="{BB962C8B-B14F-4D97-AF65-F5344CB8AC3E}">
        <p14:creationId xmlns:p14="http://schemas.microsoft.com/office/powerpoint/2010/main" val="327754029"/>
      </p:ext>
    </p:extLst>
  </p:cSld>
  <p:clrMapOvr>
    <a:masterClrMapping/>
  </p:clrMapOvr>
  <p:timing>
    <p:tnLst>
      <p:par>
        <p:cTn id="1" dur="indefinite" restart="never" nodeType="tmRoot"/>
      </p:par>
    </p:tnLst>
  </p:timing>
</p:sld>
</file>

<file path=ppt/theme/theme1.xml><?xml version="1.0" encoding="utf-8"?>
<a:theme xmlns:a="http://schemas.openxmlformats.org/drawingml/2006/main" name="PwrPntTrnrDvlpdTmplt081711">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Georgia"/>
        <a:ea typeface="Osaka"/>
        <a:cs typeface=""/>
      </a:majorFont>
      <a:minorFont>
        <a:latin typeface="Georgia"/>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CTC2_ppt(3)</Template>
  <TotalTime>826</TotalTime>
  <Words>1918</Words>
  <Application>Microsoft Office PowerPoint</Application>
  <PresentationFormat>On-screen Show (4:3)</PresentationFormat>
  <Paragraphs>503</Paragraphs>
  <Slides>22</Slides>
  <Notes>19</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PwrPntTrnrDvlpdTmplt081711</vt:lpstr>
      <vt:lpstr>Module 4: Reporting and the role of the child welfare professional </vt:lpstr>
      <vt:lpstr>Pennsylvania’s Child Welfare Practice Model</vt:lpstr>
      <vt:lpstr>Practice Model</vt:lpstr>
      <vt:lpstr>Learning Objective</vt:lpstr>
      <vt:lpstr>Name Tents</vt:lpstr>
      <vt:lpstr>Basis to Report</vt:lpstr>
      <vt:lpstr>Basis to Report</vt:lpstr>
      <vt:lpstr>Basis to Report</vt:lpstr>
      <vt:lpstr>These are Not Requirements: </vt:lpstr>
      <vt:lpstr>Alleged Child Abuse in Another State: Victim Child and Alleged Perpetrator Both Live in Pennsylvania</vt:lpstr>
      <vt:lpstr>Child Welfare Professional’s Responsibility</vt:lpstr>
      <vt:lpstr>Alleged Child Abuse in Another State: Only Alleged Perpetrator Lives in Pennsylvania</vt:lpstr>
      <vt:lpstr>Child Welfare Professional’s Responsibility</vt:lpstr>
      <vt:lpstr>Alleged Child Abuse in Another State: Only the Victim Child Lives in Pennsylvania</vt:lpstr>
      <vt:lpstr>Child Welfare Professional’s  Responsibility</vt:lpstr>
      <vt:lpstr>Reporting to ChildLine</vt:lpstr>
      <vt:lpstr>Reporting to ChildLine</vt:lpstr>
      <vt:lpstr>Child Welfare Professionals  </vt:lpstr>
      <vt:lpstr>Receipt of Reports by a CCYA</vt:lpstr>
      <vt:lpstr>Mandated Reporters: Failure to Report</vt:lpstr>
      <vt:lpstr>Protections for All Reporters </vt:lpstr>
      <vt:lpstr>Protections: Confidentiality</vt:lpstr>
    </vt:vector>
  </TitlesOfParts>
  <Company>The University of Pittsburgh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Basis to Report</dc:title>
  <dc:creator>Melanie Miller</dc:creator>
  <cp:lastModifiedBy>Andrea Merovich</cp:lastModifiedBy>
  <cp:revision>35</cp:revision>
  <cp:lastPrinted>2014-12-19T19:43:13Z</cp:lastPrinted>
  <dcterms:created xsi:type="dcterms:W3CDTF">2014-11-24T14:35:33Z</dcterms:created>
  <dcterms:modified xsi:type="dcterms:W3CDTF">2014-12-19T20:13:44Z</dcterms:modified>
</cp:coreProperties>
</file>